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4.jpg" ContentType="image/png"/>
  <Override PartName="/ppt/media/image47.jpg" ContentType="image/png"/>
  <Override PartName="/ppt/media/image48.jpg" ContentType="image/pn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21"/>
  </p:notesMasterIdLst>
  <p:sldIdLst>
    <p:sldId id="256" r:id="rId2"/>
    <p:sldId id="257" r:id="rId3"/>
    <p:sldId id="279" r:id="rId4"/>
    <p:sldId id="258" r:id="rId5"/>
    <p:sldId id="278" r:id="rId6"/>
    <p:sldId id="280" r:id="rId7"/>
    <p:sldId id="282" r:id="rId8"/>
    <p:sldId id="259" r:id="rId9"/>
    <p:sldId id="284" r:id="rId10"/>
    <p:sldId id="285" r:id="rId11"/>
    <p:sldId id="286" r:id="rId12"/>
    <p:sldId id="262" r:id="rId13"/>
    <p:sldId id="283" r:id="rId14"/>
    <p:sldId id="265" r:id="rId15"/>
    <p:sldId id="287" r:id="rId16"/>
    <p:sldId id="288" r:id="rId17"/>
    <p:sldId id="260" r:id="rId18"/>
    <p:sldId id="289" r:id="rId19"/>
    <p:sldId id="290" r:id="rId20"/>
  </p:sldIdLst>
  <p:sldSz cx="18288000" cy="10287000"/>
  <p:notesSz cx="6858000" cy="9144000"/>
  <p:embeddedFontLst>
    <p:embeddedFont>
      <p:font typeface="Archivo Black" panose="020B0604020202020204" charset="0"/>
      <p:regular r:id="rId22"/>
    </p:embeddedFont>
    <p:embeddedFont>
      <p:font typeface="Comic Sans MS" panose="030F0702030302020204" pitchFamily="66" charset="0"/>
      <p:regular r:id="rId23"/>
      <p:bold r:id="rId24"/>
      <p:italic r:id="rId25"/>
      <p:boldItalic r:id="rId26"/>
    </p:embeddedFont>
    <p:embeddedFont>
      <p:font typeface="Microsoft YaHei" panose="020B0503020204020204" pitchFamily="34" charset="-122"/>
      <p:regular r:id="rId27"/>
      <p:bold r:id="rId28"/>
    </p:embeddedFont>
    <p:embeddedFont>
      <p:font typeface="Noto Sans" panose="020B050204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85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4FE34E-8F85-473B-ACDC-6AC4210F5BB2}">
  <a:tblStyle styleId="{1C4FE34E-8F85-473B-ACDC-6AC4210F5B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E729A5A-8361-C4CF-D649-6E7300561F17}"/>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B3B3AD1-03CB-F218-7C5B-B9DAA3EEFE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161D9821-D5B0-47AB-A22E-9803EDC3B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12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F4DE9C3-0B7B-19DE-2704-A069B849770C}"/>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0F8B0A73-854D-E4D5-C9C2-BA9F841A4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5DF872EF-619F-3055-DAFA-053CFCF16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73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FBEBE20-52EE-6D9F-7578-373A254A5AA9}"/>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138AC843-091E-EF23-4E29-96160A307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1BCCF95A-1D4B-AF01-4022-50334E7688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47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DFA62EBD-18AD-488C-11B3-170842424C55}"/>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D19595FE-7234-356E-7BFA-9C61D996A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45A2565A-2723-19F6-86D4-F494EE7C68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847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04B2A60E-F6A7-1431-82A8-7188AB359726}"/>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A9E7939C-5934-0D79-2FC7-31BCEDCEF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8CFE9BF0-4CA2-DFFE-AA64-BDCFC141E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1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3F5608B6-D155-6DE0-3BB8-0FA9A056150A}"/>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7B397E4C-8DCB-28DF-E4D8-31CF51881C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4A7831D7-56BB-BD7F-03CC-515CF6C3A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968EB0F5-9F16-E6BC-1B96-D697FF4E2DEB}"/>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FA3C8BDF-2593-ADE4-88FD-2123663208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193239EC-FC96-7564-9A5C-1B5967863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5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CE42D54-45A5-F12E-4D0A-E42C238975D5}"/>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2BE08E8-CAD3-7309-B4C5-1C14E9713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FEB33DAA-973D-D5D6-38B1-82EE05942D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021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E141AF2-2501-B926-86CF-2B47CFBDE860}"/>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2BEC11EF-9974-6933-CCAE-8B52681D0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3678B8C5-BF14-A586-07CF-92B043A7B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844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jpg"/><Relationship Id="rId17" Type="http://schemas.openxmlformats.org/officeDocument/2006/relationships/image" Target="../media/image53.png"/><Relationship Id="rId2" Type="http://schemas.openxmlformats.org/officeDocument/2006/relationships/notesSlide" Target="../notesSlides/notesSlide11.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jp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svg"/><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3" name="Google Shape;43;p10"/>
          <p:cNvSpPr/>
          <p:nvPr/>
        </p:nvSpPr>
        <p:spPr>
          <a:xfrm>
            <a:off x="6077627" y="6573082"/>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3">
              <a:alphaModFix/>
            </a:blip>
            <a:stretch>
              <a:fillRect/>
            </a:stretch>
          </a:blipFill>
          <a:ln>
            <a:noFill/>
          </a:ln>
        </p:spPr>
      </p:sp>
      <p:grpSp>
        <p:nvGrpSpPr>
          <p:cNvPr id="44" name="Google Shape;44;p10"/>
          <p:cNvGrpSpPr/>
          <p:nvPr/>
        </p:nvGrpSpPr>
        <p:grpSpPr>
          <a:xfrm>
            <a:off x="1028700" y="5007562"/>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10"/>
          <p:cNvGrpSpPr/>
          <p:nvPr/>
        </p:nvGrpSpPr>
        <p:grpSpPr>
          <a:xfrm>
            <a:off x="777978" y="7997750"/>
            <a:ext cx="5299649" cy="1545616"/>
            <a:chOff x="0" y="-66667"/>
            <a:chExt cx="8771002" cy="2060820"/>
          </a:xfrm>
        </p:grpSpPr>
        <p:sp>
          <p:nvSpPr>
            <p:cNvPr id="48" name="Google Shape;48;p10"/>
            <p:cNvSpPr txBox="1"/>
            <p:nvPr/>
          </p:nvSpPr>
          <p:spPr>
            <a:xfrm>
              <a:off x="774760" y="-66667"/>
              <a:ext cx="7996242" cy="20608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Team 1 – Rush Hour</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CS691</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February 2025</a:t>
              </a:r>
            </a:p>
          </p:txBody>
        </p:sp>
        <p:sp>
          <p:nvSpPr>
            <p:cNvPr id="49" name="Google Shape;49;p10"/>
            <p:cNvSpPr/>
            <p:nvPr/>
          </p:nvSpPr>
          <p:spPr>
            <a:xfrm>
              <a:off x="0" y="57219"/>
              <a:ext cx="612216" cy="612216"/>
            </a:xfrm>
            <a:custGeom>
              <a:avLst/>
              <a:gdLst/>
              <a:ahLst/>
              <a:cxnLst/>
              <a:rect l="l" t="t" r="r" b="b"/>
              <a:pathLst>
                <a:path w="612216" h="612216" extrusionOk="0">
                  <a:moveTo>
                    <a:pt x="0" y="0"/>
                  </a:moveTo>
                  <a:lnTo>
                    <a:pt x="612216" y="0"/>
                  </a:lnTo>
                  <a:lnTo>
                    <a:pt x="612216" y="612216"/>
                  </a:lnTo>
                  <a:lnTo>
                    <a:pt x="0" y="612216"/>
                  </a:lnTo>
                  <a:lnTo>
                    <a:pt x="0" y="0"/>
                  </a:lnTo>
                  <a:close/>
                </a:path>
              </a:pathLst>
            </a:custGeom>
            <a:blipFill rotWithShape="1">
              <a:blip r:embed="rId4">
                <a:alphaModFix/>
              </a:blip>
              <a:stretch>
                <a:fillRect/>
              </a:stretch>
            </a:blipFill>
            <a:ln>
              <a:noFill/>
            </a:ln>
          </p:spPr>
        </p:sp>
      </p:grpSp>
      <p:sp>
        <p:nvSpPr>
          <p:cNvPr id="50" name="Google Shape;50;p10"/>
          <p:cNvSpPr txBox="1"/>
          <p:nvPr/>
        </p:nvSpPr>
        <p:spPr>
          <a:xfrm>
            <a:off x="777978" y="1212565"/>
            <a:ext cx="92454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dirty="0" err="1">
                <a:solidFill>
                  <a:srgbClr val="FFFFFF"/>
                </a:solidFill>
                <a:latin typeface="Microsoft YaHei" panose="020B0503020204020204" pitchFamily="34" charset="-122"/>
                <a:ea typeface="Microsoft YaHei" panose="020B0503020204020204" pitchFamily="34" charset="-122"/>
                <a:cs typeface="Archivo Black"/>
                <a:sym typeface="Archivo Black"/>
              </a:rPr>
              <a:t>uS</a:t>
            </a:r>
            <a:r>
              <a:rPr lang="en-US" sz="7200" b="1" i="0" u="none" strike="noStrike" cap="none" dirty="0" err="1">
                <a:solidFill>
                  <a:srgbClr val="FFFFFF"/>
                </a:solidFill>
                <a:latin typeface="Microsoft YaHei" panose="020B0503020204020204" pitchFamily="34" charset="-122"/>
                <a:ea typeface="Microsoft YaHei" panose="020B0503020204020204" pitchFamily="34" charset="-122"/>
                <a:cs typeface="Archivo Black"/>
                <a:sym typeface="Archivo Black"/>
              </a:rPr>
              <a:t>park</a:t>
            </a:r>
            <a:r>
              <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a:t>
            </a:r>
          </a:p>
          <a:p>
            <a:pPr marL="0" marR="0" lvl="0" indent="0" algn="l" rtl="0">
              <a:lnSpc>
                <a:spcPct val="100000"/>
              </a:lnSpc>
              <a:spcBef>
                <a:spcPts val="0"/>
              </a:spcBef>
              <a:spcAft>
                <a:spcPts val="0"/>
              </a:spcAft>
              <a:buNone/>
            </a:pPr>
            <a:r>
              <a:rPr lang="en-US" sz="7200" b="1" dirty="0">
                <a:solidFill>
                  <a:srgbClr val="FFFFFF"/>
                </a:solidFill>
                <a:latin typeface="Microsoft YaHei" panose="020B0503020204020204" pitchFamily="34" charset="-122"/>
                <a:ea typeface="Microsoft YaHei" panose="020B0503020204020204" pitchFamily="34" charset="-122"/>
                <a:cs typeface="Archivo Black"/>
                <a:sym typeface="Archivo Black"/>
              </a:rPr>
              <a:t>AI Medical Assistor </a:t>
            </a:r>
            <a:endPar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endParaRPr>
          </a:p>
        </p:txBody>
      </p:sp>
      <p:sp>
        <p:nvSpPr>
          <p:cNvPr id="51" name="Google Shape;51;p10"/>
          <p:cNvSpPr txBox="1"/>
          <p:nvPr/>
        </p:nvSpPr>
        <p:spPr>
          <a:xfrm>
            <a:off x="1028699" y="5607797"/>
            <a:ext cx="5858797" cy="872098"/>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4048" dirty="0">
                <a:solidFill>
                  <a:srgbClr val="71CBEF"/>
                </a:solidFill>
                <a:latin typeface="Noto Sans"/>
                <a:ea typeface="Noto Sans"/>
                <a:cs typeface="Noto Sans"/>
                <a:sym typeface="Noto Sans"/>
              </a:rPr>
              <a:t>Sprint 0 Presentation</a:t>
            </a:r>
            <a:endParaRPr dirty="0"/>
          </a:p>
        </p:txBody>
      </p:sp>
      <p:pic>
        <p:nvPicPr>
          <p:cNvPr id="9" name="Picture 8">
            <a:extLst>
              <a:ext uri="{FF2B5EF4-FFF2-40B4-BE49-F238E27FC236}">
                <a16:creationId xmlns:a16="http://schemas.microsoft.com/office/drawing/2014/main" id="{CAAEEFCB-99E5-2FE0-E700-EF8D9602A436}"/>
              </a:ext>
            </a:extLst>
          </p:cNvPr>
          <p:cNvPicPr>
            <a:picLocks noChangeAspect="1"/>
          </p:cNvPicPr>
          <p:nvPr/>
        </p:nvPicPr>
        <p:blipFill>
          <a:blip r:embed="rId5"/>
          <a:stretch>
            <a:fillRect/>
          </a:stretch>
        </p:blipFill>
        <p:spPr>
          <a:xfrm>
            <a:off x="11715749" y="-19903"/>
            <a:ext cx="7205599" cy="8110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74A3E93-DD7A-25F3-30A7-1F8C3F100DE2}"/>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A8A55114-A885-B35C-F4DC-CFA99C03CA9A}"/>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DE85ED02-9F56-8243-0CCA-6F1E5F979255}"/>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3</a:t>
            </a:r>
            <a:endParaRPr lang="en-US" dirty="0"/>
          </a:p>
        </p:txBody>
      </p:sp>
      <p:sp>
        <p:nvSpPr>
          <p:cNvPr id="105" name="Google Shape;105;p13">
            <a:extLst>
              <a:ext uri="{FF2B5EF4-FFF2-40B4-BE49-F238E27FC236}">
                <a16:creationId xmlns:a16="http://schemas.microsoft.com/office/drawing/2014/main" id="{67E6070D-A87B-0FC4-730F-C55BB77ABCEC}"/>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55CBDF1A-94DC-58E5-F210-A093480FDB20}"/>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D5082FE-136D-2D0D-A5A5-844B691921BC}"/>
              </a:ext>
            </a:extLst>
          </p:cNvPr>
          <p:cNvPicPr>
            <a:picLocks noChangeAspect="1"/>
          </p:cNvPicPr>
          <p:nvPr/>
        </p:nvPicPr>
        <p:blipFill>
          <a:blip r:embed="rId3"/>
          <a:stretch>
            <a:fillRect/>
          </a:stretch>
        </p:blipFill>
        <p:spPr>
          <a:xfrm>
            <a:off x="7772400" y="23868"/>
            <a:ext cx="8032015" cy="10263132"/>
          </a:xfrm>
          <a:prstGeom prst="rect">
            <a:avLst/>
          </a:prstGeom>
        </p:spPr>
      </p:pic>
      <p:pic>
        <p:nvPicPr>
          <p:cNvPr id="5" name="Picture 4">
            <a:extLst>
              <a:ext uri="{FF2B5EF4-FFF2-40B4-BE49-F238E27FC236}">
                <a16:creationId xmlns:a16="http://schemas.microsoft.com/office/drawing/2014/main" id="{2451D273-C82D-466E-1BC3-0AA3EE2F30F7}"/>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35057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B6DE1225-575A-00E7-177E-FC2D200F0C73}"/>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7B5F5850-241F-9A12-5E8A-F4A462AE0B1E}"/>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8D417E0F-7C5F-61D3-D934-A145C0E99B0F}"/>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4</a:t>
            </a:r>
            <a:endParaRPr lang="en-US" dirty="0"/>
          </a:p>
        </p:txBody>
      </p:sp>
      <p:sp>
        <p:nvSpPr>
          <p:cNvPr id="105" name="Google Shape;105;p13">
            <a:extLst>
              <a:ext uri="{FF2B5EF4-FFF2-40B4-BE49-F238E27FC236}">
                <a16:creationId xmlns:a16="http://schemas.microsoft.com/office/drawing/2014/main" id="{E0AB05E3-A850-FB11-78AC-87DB187E20F9}"/>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C59DAEA8-4D25-B765-E3E1-96EF7FFD1A5D}"/>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3065AFE8-B432-1693-EB84-F4A0A25B466C}"/>
              </a:ext>
            </a:extLst>
          </p:cNvPr>
          <p:cNvPicPr>
            <a:picLocks noChangeAspect="1"/>
          </p:cNvPicPr>
          <p:nvPr/>
        </p:nvPicPr>
        <p:blipFill>
          <a:blip r:embed="rId3"/>
          <a:stretch>
            <a:fillRect/>
          </a:stretch>
        </p:blipFill>
        <p:spPr>
          <a:xfrm>
            <a:off x="8193219" y="0"/>
            <a:ext cx="7837355" cy="10286999"/>
          </a:xfrm>
          <a:prstGeom prst="rect">
            <a:avLst/>
          </a:prstGeom>
        </p:spPr>
      </p:pic>
      <p:pic>
        <p:nvPicPr>
          <p:cNvPr id="5" name="Picture 4">
            <a:extLst>
              <a:ext uri="{FF2B5EF4-FFF2-40B4-BE49-F238E27FC236}">
                <a16:creationId xmlns:a16="http://schemas.microsoft.com/office/drawing/2014/main" id="{FE223344-6BD5-D4DB-45F3-701F37C8998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06454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grpSp>
        <p:nvGrpSpPr>
          <p:cNvPr id="139" name="Google Shape;139;p16"/>
          <p:cNvGrpSpPr/>
          <p:nvPr/>
        </p:nvGrpSpPr>
        <p:grpSpPr>
          <a:xfrm>
            <a:off x="777407" y="847874"/>
            <a:ext cx="16722656" cy="8410426"/>
            <a:chOff x="0" y="-47625"/>
            <a:chExt cx="4404321" cy="2215092"/>
          </a:xfrm>
        </p:grpSpPr>
        <p:sp>
          <p:nvSpPr>
            <p:cNvPr id="140" name="Google Shape;140;p16"/>
            <p:cNvSpPr/>
            <p:nvPr/>
          </p:nvSpPr>
          <p:spPr>
            <a:xfrm>
              <a:off x="0" y="0"/>
              <a:ext cx="4404321" cy="2167467"/>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dirty="0"/>
            </a:p>
          </p:txBody>
        </p:sp>
        <p:sp>
          <p:nvSpPr>
            <p:cNvPr id="141" name="Google Shape;141;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143" name="Google Shape;143;p16"/>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45" name="Google Shape;145;p16"/>
          <p:cNvSpPr txBox="1"/>
          <p:nvPr/>
        </p:nvSpPr>
        <p:spPr>
          <a:xfrm>
            <a:off x="881915" y="8445940"/>
            <a:ext cx="775811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71CBEF"/>
                </a:solidFill>
              </a:rPr>
              <a:t>Full Stack /MI AL Programming Languages</a:t>
            </a:r>
            <a:endParaRPr sz="2400" dirty="0"/>
          </a:p>
        </p:txBody>
      </p:sp>
      <p:grpSp>
        <p:nvGrpSpPr>
          <p:cNvPr id="150" name="Google Shape;150;p16"/>
          <p:cNvGrpSpPr/>
          <p:nvPr/>
        </p:nvGrpSpPr>
        <p:grpSpPr>
          <a:xfrm>
            <a:off x="12454038" y="6765440"/>
            <a:ext cx="4877259" cy="2128804"/>
            <a:chOff x="0" y="804111"/>
            <a:chExt cx="6503012" cy="2838404"/>
          </a:xfrm>
        </p:grpSpPr>
        <p:sp>
          <p:nvSpPr>
            <p:cNvPr id="151" name="Google Shape;151;p16"/>
            <p:cNvSpPr txBox="1"/>
            <p:nvPr/>
          </p:nvSpPr>
          <p:spPr>
            <a:xfrm>
              <a:off x="2027612" y="3150072"/>
              <a:ext cx="44754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71CBEF"/>
                  </a:solidFill>
                </a:rPr>
                <a:t>      Tools </a:t>
              </a:r>
              <a:endParaRPr lang="en-US" sz="2400" dirty="0"/>
            </a:p>
          </p:txBody>
        </p:sp>
        <p:sp>
          <p:nvSpPr>
            <p:cNvPr id="152" name="Google Shape;152;p16"/>
            <p:cNvSpPr txBox="1"/>
            <p:nvPr/>
          </p:nvSpPr>
          <p:spPr>
            <a:xfrm>
              <a:off x="0" y="804111"/>
              <a:ext cx="4691700" cy="2872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grpSp>
      <p:pic>
        <p:nvPicPr>
          <p:cNvPr id="12" name="Picture 11">
            <a:extLst>
              <a:ext uri="{FF2B5EF4-FFF2-40B4-BE49-F238E27FC236}">
                <a16:creationId xmlns:a16="http://schemas.microsoft.com/office/drawing/2014/main" id="{26D65476-99F4-7CA5-51F4-DA1A01D867BB}"/>
              </a:ext>
            </a:extLst>
          </p:cNvPr>
          <p:cNvPicPr>
            <a:picLocks noChangeAspect="1"/>
          </p:cNvPicPr>
          <p:nvPr/>
        </p:nvPicPr>
        <p:blipFill>
          <a:blip r:embed="rId3"/>
          <a:stretch>
            <a:fillRect/>
          </a:stretch>
        </p:blipFill>
        <p:spPr>
          <a:xfrm>
            <a:off x="2460238" y="4099110"/>
            <a:ext cx="2256702" cy="1922994"/>
          </a:xfrm>
          <a:prstGeom prst="rect">
            <a:avLst/>
          </a:prstGeom>
        </p:spPr>
      </p:pic>
      <p:pic>
        <p:nvPicPr>
          <p:cNvPr id="3079" name="Picture 7">
            <a:extLst>
              <a:ext uri="{FF2B5EF4-FFF2-40B4-BE49-F238E27FC236}">
                <a16:creationId xmlns:a16="http://schemas.microsoft.com/office/drawing/2014/main" id="{32F5E167-158D-F11E-4CB6-B0D915F6E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14" y="6419470"/>
            <a:ext cx="1607174" cy="1607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4C7AAF-F03F-B46A-634F-95207605C9D5}"/>
              </a:ext>
            </a:extLst>
          </p:cNvPr>
          <p:cNvPicPr>
            <a:picLocks noChangeAspect="1"/>
          </p:cNvPicPr>
          <p:nvPr/>
        </p:nvPicPr>
        <p:blipFill>
          <a:blip r:embed="rId5"/>
          <a:stretch>
            <a:fillRect/>
          </a:stretch>
        </p:blipFill>
        <p:spPr>
          <a:xfrm>
            <a:off x="2232705" y="5826876"/>
            <a:ext cx="2836224" cy="2836224"/>
          </a:xfrm>
          <a:prstGeom prst="rect">
            <a:avLst/>
          </a:prstGeom>
        </p:spPr>
      </p:pic>
      <p:pic>
        <p:nvPicPr>
          <p:cNvPr id="16" name="Picture 15">
            <a:extLst>
              <a:ext uri="{FF2B5EF4-FFF2-40B4-BE49-F238E27FC236}">
                <a16:creationId xmlns:a16="http://schemas.microsoft.com/office/drawing/2014/main" id="{21F6E67B-F16C-5905-411E-6ED04C1A21ED}"/>
              </a:ext>
            </a:extLst>
          </p:cNvPr>
          <p:cNvPicPr>
            <a:picLocks noChangeAspect="1"/>
          </p:cNvPicPr>
          <p:nvPr/>
        </p:nvPicPr>
        <p:blipFill>
          <a:blip r:embed="rId6"/>
          <a:stretch>
            <a:fillRect/>
          </a:stretch>
        </p:blipFill>
        <p:spPr>
          <a:xfrm>
            <a:off x="4327692" y="4099110"/>
            <a:ext cx="2230965" cy="1901063"/>
          </a:xfrm>
          <a:prstGeom prst="rect">
            <a:avLst/>
          </a:prstGeom>
        </p:spPr>
      </p:pic>
      <p:pic>
        <p:nvPicPr>
          <p:cNvPr id="3089" name="Picture 17">
            <a:extLst>
              <a:ext uri="{FF2B5EF4-FFF2-40B4-BE49-F238E27FC236}">
                <a16:creationId xmlns:a16="http://schemas.microsoft.com/office/drawing/2014/main" id="{A801C9AA-6295-3ECC-609C-CC254370A5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8550" y="6599614"/>
            <a:ext cx="1750825" cy="107032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D8429EB-B1F6-564A-A702-FB70A22E6102}"/>
              </a:ext>
            </a:extLst>
          </p:cNvPr>
          <p:cNvPicPr>
            <a:picLocks noChangeAspect="1"/>
          </p:cNvPicPr>
          <p:nvPr/>
        </p:nvPicPr>
        <p:blipFill>
          <a:blip r:embed="rId8"/>
          <a:stretch>
            <a:fillRect/>
          </a:stretch>
        </p:blipFill>
        <p:spPr>
          <a:xfrm>
            <a:off x="881915" y="3996553"/>
            <a:ext cx="1986512" cy="1986512"/>
          </a:xfrm>
          <a:prstGeom prst="rect">
            <a:avLst/>
          </a:prstGeom>
        </p:spPr>
      </p:pic>
      <p:sp>
        <p:nvSpPr>
          <p:cNvPr id="19" name="TextBox 18">
            <a:extLst>
              <a:ext uri="{FF2B5EF4-FFF2-40B4-BE49-F238E27FC236}">
                <a16:creationId xmlns:a16="http://schemas.microsoft.com/office/drawing/2014/main" id="{79B0A113-CF5C-1C84-0614-738B1A5712CE}"/>
              </a:ext>
            </a:extLst>
          </p:cNvPr>
          <p:cNvSpPr txBox="1"/>
          <p:nvPr/>
        </p:nvSpPr>
        <p:spPr>
          <a:xfrm>
            <a:off x="1585913" y="3996553"/>
            <a:ext cx="1069524" cy="369332"/>
          </a:xfrm>
          <a:prstGeom prst="rect">
            <a:avLst/>
          </a:prstGeom>
          <a:noFill/>
        </p:spPr>
        <p:txBody>
          <a:bodyPr wrap="none" rtlCol="0">
            <a:spAutoFit/>
          </a:bodyPr>
          <a:lstStyle/>
          <a:p>
            <a:r>
              <a:rPr lang="en-US" sz="1800" dirty="0">
                <a:solidFill>
                  <a:schemeClr val="tx2"/>
                </a:solidFill>
              </a:rPr>
              <a:t>Node JS</a:t>
            </a:r>
            <a:endParaRPr lang="en-IN" sz="1800" dirty="0">
              <a:solidFill>
                <a:schemeClr val="tx2"/>
              </a:solidFill>
            </a:endParaRPr>
          </a:p>
        </p:txBody>
      </p:sp>
      <p:sp>
        <p:nvSpPr>
          <p:cNvPr id="23" name="TextBox 22">
            <a:extLst>
              <a:ext uri="{FF2B5EF4-FFF2-40B4-BE49-F238E27FC236}">
                <a16:creationId xmlns:a16="http://schemas.microsoft.com/office/drawing/2014/main" id="{28D0A7D2-D01C-0C84-DD2A-6F8871058B39}"/>
              </a:ext>
            </a:extLst>
          </p:cNvPr>
          <p:cNvSpPr txBox="1"/>
          <p:nvPr/>
        </p:nvSpPr>
        <p:spPr>
          <a:xfrm>
            <a:off x="3197370" y="3966035"/>
            <a:ext cx="2256703" cy="369332"/>
          </a:xfrm>
          <a:prstGeom prst="rect">
            <a:avLst/>
          </a:prstGeom>
          <a:noFill/>
        </p:spPr>
        <p:txBody>
          <a:bodyPr wrap="square">
            <a:spAutoFit/>
          </a:bodyPr>
          <a:lstStyle/>
          <a:p>
            <a:r>
              <a:rPr lang="en-US" sz="1800" dirty="0">
                <a:solidFill>
                  <a:schemeClr val="tx2"/>
                </a:solidFill>
              </a:rPr>
              <a:t>React</a:t>
            </a:r>
            <a:endParaRPr lang="en-IN" sz="1800" dirty="0">
              <a:solidFill>
                <a:schemeClr val="tx2"/>
              </a:solidFill>
            </a:endParaRPr>
          </a:p>
        </p:txBody>
      </p:sp>
      <p:sp>
        <p:nvSpPr>
          <p:cNvPr id="25" name="TextBox 24">
            <a:extLst>
              <a:ext uri="{FF2B5EF4-FFF2-40B4-BE49-F238E27FC236}">
                <a16:creationId xmlns:a16="http://schemas.microsoft.com/office/drawing/2014/main" id="{DF78873F-8F2A-E72E-5936-C5210BA2DE45}"/>
              </a:ext>
            </a:extLst>
          </p:cNvPr>
          <p:cNvSpPr txBox="1"/>
          <p:nvPr/>
        </p:nvSpPr>
        <p:spPr>
          <a:xfrm>
            <a:off x="5137815" y="3834662"/>
            <a:ext cx="4284185" cy="369332"/>
          </a:xfrm>
          <a:prstGeom prst="rect">
            <a:avLst/>
          </a:prstGeom>
          <a:noFill/>
        </p:spPr>
        <p:txBody>
          <a:bodyPr wrap="square">
            <a:spAutoFit/>
          </a:bodyPr>
          <a:lstStyle/>
          <a:p>
            <a:r>
              <a:rPr lang="en-US" sz="1800" dirty="0">
                <a:solidFill>
                  <a:schemeClr val="tx2"/>
                </a:solidFill>
              </a:rPr>
              <a:t>Python</a:t>
            </a:r>
            <a:endParaRPr lang="en-IN" sz="1800" dirty="0">
              <a:solidFill>
                <a:schemeClr val="tx2"/>
              </a:solidFill>
            </a:endParaRPr>
          </a:p>
        </p:txBody>
      </p:sp>
      <p:sp>
        <p:nvSpPr>
          <p:cNvPr id="27" name="TextBox 26">
            <a:extLst>
              <a:ext uri="{FF2B5EF4-FFF2-40B4-BE49-F238E27FC236}">
                <a16:creationId xmlns:a16="http://schemas.microsoft.com/office/drawing/2014/main" id="{FF11F4FA-ADBA-2F2B-AA40-2A92A3757D16}"/>
              </a:ext>
            </a:extLst>
          </p:cNvPr>
          <p:cNvSpPr txBox="1"/>
          <p:nvPr/>
        </p:nvSpPr>
        <p:spPr>
          <a:xfrm>
            <a:off x="1312913" y="6046108"/>
            <a:ext cx="1839584" cy="369332"/>
          </a:xfrm>
          <a:prstGeom prst="rect">
            <a:avLst/>
          </a:prstGeom>
          <a:noFill/>
        </p:spPr>
        <p:txBody>
          <a:bodyPr wrap="square">
            <a:spAutoFit/>
          </a:bodyPr>
          <a:lstStyle/>
          <a:p>
            <a:r>
              <a:rPr lang="en-US" sz="1800" dirty="0">
                <a:solidFill>
                  <a:schemeClr val="tx2"/>
                </a:solidFill>
              </a:rPr>
              <a:t>Redux</a:t>
            </a:r>
            <a:endParaRPr lang="en-IN" sz="1800" dirty="0">
              <a:solidFill>
                <a:schemeClr val="tx2"/>
              </a:solidFill>
            </a:endParaRPr>
          </a:p>
        </p:txBody>
      </p:sp>
      <p:sp>
        <p:nvSpPr>
          <p:cNvPr id="29" name="TextBox 28">
            <a:extLst>
              <a:ext uri="{FF2B5EF4-FFF2-40B4-BE49-F238E27FC236}">
                <a16:creationId xmlns:a16="http://schemas.microsoft.com/office/drawing/2014/main" id="{E16D63DC-500E-AA8B-665F-E85B2170317B}"/>
              </a:ext>
            </a:extLst>
          </p:cNvPr>
          <p:cNvSpPr txBox="1"/>
          <p:nvPr/>
        </p:nvSpPr>
        <p:spPr>
          <a:xfrm>
            <a:off x="3152497" y="6082669"/>
            <a:ext cx="9144000" cy="369332"/>
          </a:xfrm>
          <a:prstGeom prst="rect">
            <a:avLst/>
          </a:prstGeom>
          <a:noFill/>
        </p:spPr>
        <p:txBody>
          <a:bodyPr wrap="square">
            <a:spAutoFit/>
          </a:bodyPr>
          <a:lstStyle/>
          <a:p>
            <a:r>
              <a:rPr lang="en-US" sz="1800" dirty="0">
                <a:solidFill>
                  <a:schemeClr val="tx2"/>
                </a:solidFill>
              </a:rPr>
              <a:t>Axios</a:t>
            </a:r>
            <a:endParaRPr lang="en-IN" sz="1800" dirty="0">
              <a:solidFill>
                <a:schemeClr val="tx2"/>
              </a:solidFill>
            </a:endParaRPr>
          </a:p>
        </p:txBody>
      </p:sp>
      <p:sp>
        <p:nvSpPr>
          <p:cNvPr id="31" name="TextBox 30">
            <a:extLst>
              <a:ext uri="{FF2B5EF4-FFF2-40B4-BE49-F238E27FC236}">
                <a16:creationId xmlns:a16="http://schemas.microsoft.com/office/drawing/2014/main" id="{15EA2962-101D-15BD-3D41-01FA5F13320E}"/>
              </a:ext>
            </a:extLst>
          </p:cNvPr>
          <p:cNvSpPr txBox="1"/>
          <p:nvPr/>
        </p:nvSpPr>
        <p:spPr>
          <a:xfrm>
            <a:off x="5150525" y="6156586"/>
            <a:ext cx="1558850" cy="369332"/>
          </a:xfrm>
          <a:prstGeom prst="rect">
            <a:avLst/>
          </a:prstGeom>
          <a:noFill/>
        </p:spPr>
        <p:txBody>
          <a:bodyPr wrap="square">
            <a:spAutoFit/>
          </a:bodyPr>
          <a:lstStyle/>
          <a:p>
            <a:r>
              <a:rPr lang="en-US" sz="1800" dirty="0">
                <a:solidFill>
                  <a:schemeClr val="tx2"/>
                </a:solidFill>
              </a:rPr>
              <a:t>Tailwind CSS</a:t>
            </a:r>
            <a:endParaRPr lang="en-IN" sz="1800" dirty="0">
              <a:solidFill>
                <a:schemeClr val="tx2"/>
              </a:solidFill>
            </a:endParaRPr>
          </a:p>
        </p:txBody>
      </p:sp>
      <p:sp>
        <p:nvSpPr>
          <p:cNvPr id="33" name="TextBox 32">
            <a:extLst>
              <a:ext uri="{FF2B5EF4-FFF2-40B4-BE49-F238E27FC236}">
                <a16:creationId xmlns:a16="http://schemas.microsoft.com/office/drawing/2014/main" id="{0E6F98FB-D602-8157-F359-3FE13ECA1E0C}"/>
              </a:ext>
            </a:extLst>
          </p:cNvPr>
          <p:cNvSpPr txBox="1"/>
          <p:nvPr/>
        </p:nvSpPr>
        <p:spPr>
          <a:xfrm>
            <a:off x="8087947" y="8430551"/>
            <a:ext cx="4685078" cy="830997"/>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400" dirty="0">
                <a:solidFill>
                  <a:schemeClr val="tx2"/>
                </a:solidFill>
              </a:rPr>
              <a:t>Libraries, Algorithms and Frameworks, Database</a:t>
            </a:r>
          </a:p>
        </p:txBody>
      </p:sp>
      <p:pic>
        <p:nvPicPr>
          <p:cNvPr id="35" name="Picture 34">
            <a:extLst>
              <a:ext uri="{FF2B5EF4-FFF2-40B4-BE49-F238E27FC236}">
                <a16:creationId xmlns:a16="http://schemas.microsoft.com/office/drawing/2014/main" id="{230A92F5-1F5D-FE4D-D418-DA3997ED4ABA}"/>
              </a:ext>
            </a:extLst>
          </p:cNvPr>
          <p:cNvPicPr>
            <a:picLocks noChangeAspect="1"/>
          </p:cNvPicPr>
          <p:nvPr/>
        </p:nvPicPr>
        <p:blipFill>
          <a:blip r:embed="rId9"/>
          <a:stretch>
            <a:fillRect/>
          </a:stretch>
        </p:blipFill>
        <p:spPr>
          <a:xfrm>
            <a:off x="7805425" y="6716372"/>
            <a:ext cx="1164850" cy="1456714"/>
          </a:xfrm>
          <a:prstGeom prst="rect">
            <a:avLst/>
          </a:prstGeom>
        </p:spPr>
      </p:pic>
      <p:pic>
        <p:nvPicPr>
          <p:cNvPr id="3093" name="Picture 21">
            <a:extLst>
              <a:ext uri="{FF2B5EF4-FFF2-40B4-BE49-F238E27FC236}">
                <a16:creationId xmlns:a16="http://schemas.microsoft.com/office/drawing/2014/main" id="{812C2358-456F-B2E0-C92C-1EDBD32CD0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4850" y="6755779"/>
            <a:ext cx="1410401" cy="14104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121E7F13-E942-DB24-23F3-7B9F4B76C0B2}"/>
              </a:ext>
            </a:extLst>
          </p:cNvPr>
          <p:cNvPicPr>
            <a:picLocks noChangeAspect="1"/>
          </p:cNvPicPr>
          <p:nvPr/>
        </p:nvPicPr>
        <p:blipFill>
          <a:blip r:embed="rId11"/>
          <a:stretch>
            <a:fillRect/>
          </a:stretch>
        </p:blipFill>
        <p:spPr>
          <a:xfrm>
            <a:off x="6963434" y="4802698"/>
            <a:ext cx="3008797" cy="1723220"/>
          </a:xfrm>
          <a:prstGeom prst="rect">
            <a:avLst/>
          </a:prstGeom>
        </p:spPr>
      </p:pic>
      <p:pic>
        <p:nvPicPr>
          <p:cNvPr id="41" name="Picture 40">
            <a:extLst>
              <a:ext uri="{FF2B5EF4-FFF2-40B4-BE49-F238E27FC236}">
                <a16:creationId xmlns:a16="http://schemas.microsoft.com/office/drawing/2014/main" id="{35852C13-E7A4-FE59-CC13-9BC852D8850D}"/>
              </a:ext>
            </a:extLst>
          </p:cNvPr>
          <p:cNvPicPr>
            <a:picLocks noChangeAspect="1"/>
          </p:cNvPicPr>
          <p:nvPr/>
        </p:nvPicPr>
        <p:blipFill>
          <a:blip r:embed="rId12"/>
          <a:stretch>
            <a:fillRect/>
          </a:stretch>
        </p:blipFill>
        <p:spPr>
          <a:xfrm>
            <a:off x="10262210" y="6565981"/>
            <a:ext cx="2274956" cy="1707203"/>
          </a:xfrm>
          <a:prstGeom prst="rect">
            <a:avLst/>
          </a:prstGeom>
        </p:spPr>
      </p:pic>
      <p:pic>
        <p:nvPicPr>
          <p:cNvPr id="43" name="Picture 42">
            <a:extLst>
              <a:ext uri="{FF2B5EF4-FFF2-40B4-BE49-F238E27FC236}">
                <a16:creationId xmlns:a16="http://schemas.microsoft.com/office/drawing/2014/main" id="{1CC04308-0B56-2EDE-944B-C3C0EDF7761A}"/>
              </a:ext>
            </a:extLst>
          </p:cNvPr>
          <p:cNvPicPr>
            <a:picLocks noChangeAspect="1"/>
          </p:cNvPicPr>
          <p:nvPr/>
        </p:nvPicPr>
        <p:blipFill>
          <a:blip r:embed="rId13"/>
          <a:stretch>
            <a:fillRect/>
          </a:stretch>
        </p:blipFill>
        <p:spPr>
          <a:xfrm>
            <a:off x="12840202" y="7078702"/>
            <a:ext cx="2035106" cy="1259522"/>
          </a:xfrm>
          <a:prstGeom prst="rect">
            <a:avLst/>
          </a:prstGeom>
        </p:spPr>
      </p:pic>
      <p:pic>
        <p:nvPicPr>
          <p:cNvPr id="3095" name="Picture 23">
            <a:extLst>
              <a:ext uri="{FF2B5EF4-FFF2-40B4-BE49-F238E27FC236}">
                <a16:creationId xmlns:a16="http://schemas.microsoft.com/office/drawing/2014/main" id="{DE98727D-F9AF-EA77-42E3-9A93DC3EC44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12471" y="6936157"/>
            <a:ext cx="1598835" cy="1598835"/>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29">
            <a:extLst>
              <a:ext uri="{FF2B5EF4-FFF2-40B4-BE49-F238E27FC236}">
                <a16:creationId xmlns:a16="http://schemas.microsoft.com/office/drawing/2014/main" id="{ADEE1E1F-68BF-DF50-26FE-84FFCAB209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320453" y="5077905"/>
            <a:ext cx="2709362" cy="1354681"/>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a:extLst>
              <a:ext uri="{FF2B5EF4-FFF2-40B4-BE49-F238E27FC236}">
                <a16:creationId xmlns:a16="http://schemas.microsoft.com/office/drawing/2014/main" id="{EFB6BA76-4D5A-1356-BEFB-18F74B68654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856794" y="5094330"/>
            <a:ext cx="1698783" cy="12821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30B6074B-455E-9E00-B3E1-D74B4291F574}"/>
              </a:ext>
            </a:extLst>
          </p:cNvPr>
          <p:cNvPicPr>
            <a:picLocks noChangeAspect="1"/>
          </p:cNvPicPr>
          <p:nvPr/>
        </p:nvPicPr>
        <p:blipFill>
          <a:blip r:embed="rId17"/>
          <a:stretch>
            <a:fillRect/>
          </a:stretch>
        </p:blipFill>
        <p:spPr>
          <a:xfrm>
            <a:off x="14856634" y="3546724"/>
            <a:ext cx="1281497" cy="1341896"/>
          </a:xfrm>
          <a:prstGeom prst="rect">
            <a:avLst/>
          </a:prstGeom>
        </p:spPr>
      </p:pic>
      <p:pic>
        <p:nvPicPr>
          <p:cNvPr id="49" name="Picture 48">
            <a:extLst>
              <a:ext uri="{FF2B5EF4-FFF2-40B4-BE49-F238E27FC236}">
                <a16:creationId xmlns:a16="http://schemas.microsoft.com/office/drawing/2014/main" id="{817E8277-DBC3-EDF6-8ED2-8CF011CA86DD}"/>
              </a:ext>
            </a:extLst>
          </p:cNvPr>
          <p:cNvPicPr>
            <a:picLocks noChangeAspect="1"/>
          </p:cNvPicPr>
          <p:nvPr/>
        </p:nvPicPr>
        <p:blipFill>
          <a:blip r:embed="rId18"/>
          <a:stretch>
            <a:fillRect/>
          </a:stretch>
        </p:blipFill>
        <p:spPr>
          <a:xfrm>
            <a:off x="12149875" y="3523912"/>
            <a:ext cx="2843235" cy="1332036"/>
          </a:xfrm>
          <a:prstGeom prst="rect">
            <a:avLst/>
          </a:prstGeom>
        </p:spPr>
      </p:pic>
      <p:pic>
        <p:nvPicPr>
          <p:cNvPr id="3105" name="Picture 33">
            <a:extLst>
              <a:ext uri="{FF2B5EF4-FFF2-40B4-BE49-F238E27FC236}">
                <a16:creationId xmlns:a16="http://schemas.microsoft.com/office/drawing/2014/main" id="{FC3A1403-DA72-BD65-D2B2-DCF56F0B178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42890" y="5043637"/>
            <a:ext cx="1166460" cy="11664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1C342D38-7196-292F-A50A-A33D2BAEEC68}"/>
              </a:ext>
            </a:extLst>
          </p:cNvPr>
          <p:cNvPicPr>
            <a:picLocks noChangeAspect="1"/>
          </p:cNvPicPr>
          <p:nvPr/>
        </p:nvPicPr>
        <p:blipFill>
          <a:blip r:embed="rId20"/>
          <a:stretch>
            <a:fillRect/>
          </a:stretch>
        </p:blipFill>
        <p:spPr>
          <a:xfrm>
            <a:off x="6863972" y="2820260"/>
            <a:ext cx="3143773" cy="1897020"/>
          </a:xfrm>
          <a:prstGeom prst="rect">
            <a:avLst/>
          </a:prstGeom>
        </p:spPr>
      </p:pic>
      <p:pic>
        <p:nvPicPr>
          <p:cNvPr id="3111" name="Picture 39">
            <a:extLst>
              <a:ext uri="{FF2B5EF4-FFF2-40B4-BE49-F238E27FC236}">
                <a16:creationId xmlns:a16="http://schemas.microsoft.com/office/drawing/2014/main" id="{0BFDA8C5-38FF-2415-024B-1138E171DD7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55162" y="2971092"/>
            <a:ext cx="2352270" cy="158259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9DA2EAF-34B0-AB43-DBA7-E1AF501D1F4C}"/>
              </a:ext>
            </a:extLst>
          </p:cNvPr>
          <p:cNvSpPr txBox="1"/>
          <p:nvPr/>
        </p:nvSpPr>
        <p:spPr>
          <a:xfrm>
            <a:off x="7667623" y="2583949"/>
            <a:ext cx="1723263" cy="307777"/>
          </a:xfrm>
          <a:prstGeom prst="rect">
            <a:avLst/>
          </a:prstGeom>
          <a:noFill/>
        </p:spPr>
        <p:txBody>
          <a:bodyPr wrap="square">
            <a:spAutoFit/>
          </a:bodyPr>
          <a:lstStyle/>
          <a:p>
            <a:r>
              <a:rPr lang="en-US" sz="1400" dirty="0">
                <a:solidFill>
                  <a:schemeClr val="tx2"/>
                </a:solidFill>
              </a:rPr>
              <a:t>Mongo DB</a:t>
            </a:r>
            <a:endParaRPr lang="en-IN" sz="1400" dirty="0">
              <a:solidFill>
                <a:schemeClr val="tx2"/>
              </a:solidFill>
            </a:endParaRPr>
          </a:p>
        </p:txBody>
      </p:sp>
      <p:sp>
        <p:nvSpPr>
          <p:cNvPr id="55" name="TextBox 54">
            <a:extLst>
              <a:ext uri="{FF2B5EF4-FFF2-40B4-BE49-F238E27FC236}">
                <a16:creationId xmlns:a16="http://schemas.microsoft.com/office/drawing/2014/main" id="{42D1BC6B-E997-8592-7C41-24931A2F6598}"/>
              </a:ext>
            </a:extLst>
          </p:cNvPr>
          <p:cNvSpPr txBox="1"/>
          <p:nvPr/>
        </p:nvSpPr>
        <p:spPr>
          <a:xfrm>
            <a:off x="9983577" y="2668002"/>
            <a:ext cx="9144000" cy="307777"/>
          </a:xfrm>
          <a:prstGeom prst="rect">
            <a:avLst/>
          </a:prstGeom>
          <a:noFill/>
        </p:spPr>
        <p:txBody>
          <a:bodyPr wrap="square">
            <a:spAutoFit/>
          </a:bodyPr>
          <a:lstStyle/>
          <a:p>
            <a:r>
              <a:rPr lang="en-US" sz="1400" dirty="0">
                <a:solidFill>
                  <a:schemeClr val="tx2"/>
                </a:solidFill>
              </a:rPr>
              <a:t>Amazon S3</a:t>
            </a:r>
            <a:endParaRPr lang="en-IN" sz="1400" dirty="0">
              <a:solidFill>
                <a:schemeClr val="tx2"/>
              </a:solidFill>
            </a:endParaRPr>
          </a:p>
        </p:txBody>
      </p:sp>
      <p:sp>
        <p:nvSpPr>
          <p:cNvPr id="57" name="TextBox 56">
            <a:extLst>
              <a:ext uri="{FF2B5EF4-FFF2-40B4-BE49-F238E27FC236}">
                <a16:creationId xmlns:a16="http://schemas.microsoft.com/office/drawing/2014/main" id="{260C7F38-417A-F05B-CEDC-5144E0DF89A7}"/>
              </a:ext>
            </a:extLst>
          </p:cNvPr>
          <p:cNvSpPr txBox="1"/>
          <p:nvPr/>
        </p:nvSpPr>
        <p:spPr>
          <a:xfrm>
            <a:off x="7840605" y="4931811"/>
            <a:ext cx="9565480" cy="307777"/>
          </a:xfrm>
          <a:prstGeom prst="rect">
            <a:avLst/>
          </a:prstGeom>
          <a:noFill/>
        </p:spPr>
        <p:txBody>
          <a:bodyPr wrap="square">
            <a:spAutoFit/>
          </a:bodyPr>
          <a:lstStyle/>
          <a:p>
            <a:r>
              <a:rPr lang="en-US" sz="1400" dirty="0">
                <a:solidFill>
                  <a:schemeClr val="tx2"/>
                </a:solidFill>
              </a:rPr>
              <a:t>MERN Stack</a:t>
            </a:r>
            <a:endParaRPr lang="en-IN" sz="1400" dirty="0">
              <a:solidFill>
                <a:schemeClr val="tx2"/>
              </a:solidFill>
            </a:endParaRPr>
          </a:p>
        </p:txBody>
      </p:sp>
      <p:sp>
        <p:nvSpPr>
          <p:cNvPr id="59" name="TextBox 58">
            <a:extLst>
              <a:ext uri="{FF2B5EF4-FFF2-40B4-BE49-F238E27FC236}">
                <a16:creationId xmlns:a16="http://schemas.microsoft.com/office/drawing/2014/main" id="{0E10F335-9A78-9C31-40CC-9A2506F24E53}"/>
              </a:ext>
            </a:extLst>
          </p:cNvPr>
          <p:cNvSpPr txBox="1"/>
          <p:nvPr/>
        </p:nvSpPr>
        <p:spPr>
          <a:xfrm>
            <a:off x="10007745" y="4667117"/>
            <a:ext cx="9565480" cy="307777"/>
          </a:xfrm>
          <a:prstGeom prst="rect">
            <a:avLst/>
          </a:prstGeom>
          <a:noFill/>
        </p:spPr>
        <p:txBody>
          <a:bodyPr wrap="square">
            <a:spAutoFit/>
          </a:bodyPr>
          <a:lstStyle/>
          <a:p>
            <a:r>
              <a:rPr lang="en-US" sz="1400">
                <a:solidFill>
                  <a:schemeClr val="tx2"/>
                </a:solidFill>
              </a:rPr>
              <a:t>CNN</a:t>
            </a:r>
            <a:endParaRPr lang="en-IN" sz="1400" dirty="0">
              <a:solidFill>
                <a:schemeClr val="tx2"/>
              </a:solidFill>
            </a:endParaRPr>
          </a:p>
        </p:txBody>
      </p:sp>
      <p:sp>
        <p:nvSpPr>
          <p:cNvPr id="61" name="TextBox 60">
            <a:extLst>
              <a:ext uri="{FF2B5EF4-FFF2-40B4-BE49-F238E27FC236}">
                <a16:creationId xmlns:a16="http://schemas.microsoft.com/office/drawing/2014/main" id="{A39C96E5-B669-7CE5-310C-74D81565599C}"/>
              </a:ext>
            </a:extLst>
          </p:cNvPr>
          <p:cNvSpPr txBox="1"/>
          <p:nvPr/>
        </p:nvSpPr>
        <p:spPr>
          <a:xfrm>
            <a:off x="7946734" y="6267176"/>
            <a:ext cx="9786936" cy="307777"/>
          </a:xfrm>
          <a:prstGeom prst="rect">
            <a:avLst/>
          </a:prstGeom>
          <a:noFill/>
        </p:spPr>
        <p:txBody>
          <a:bodyPr wrap="square">
            <a:spAutoFit/>
          </a:bodyPr>
          <a:lstStyle/>
          <a:p>
            <a:r>
              <a:rPr lang="en-US" sz="1400" dirty="0" err="1">
                <a:solidFill>
                  <a:schemeClr val="tx2"/>
                </a:solidFill>
              </a:rPr>
              <a:t>Pytorch</a:t>
            </a:r>
            <a:r>
              <a:rPr lang="en-US" sz="1400" dirty="0">
                <a:solidFill>
                  <a:schemeClr val="tx2"/>
                </a:solidFill>
              </a:rPr>
              <a:t> </a:t>
            </a:r>
            <a:endParaRPr lang="en-IN" sz="1400" dirty="0">
              <a:solidFill>
                <a:schemeClr val="tx2"/>
              </a:solidFill>
            </a:endParaRPr>
          </a:p>
        </p:txBody>
      </p:sp>
      <p:sp>
        <p:nvSpPr>
          <p:cNvPr id="63" name="TextBox 62">
            <a:extLst>
              <a:ext uri="{FF2B5EF4-FFF2-40B4-BE49-F238E27FC236}">
                <a16:creationId xmlns:a16="http://schemas.microsoft.com/office/drawing/2014/main" id="{55864FFF-C3D0-BFBB-53CE-E1E2ACD1A4C8}"/>
              </a:ext>
            </a:extLst>
          </p:cNvPr>
          <p:cNvSpPr txBox="1"/>
          <p:nvPr/>
        </p:nvSpPr>
        <p:spPr>
          <a:xfrm>
            <a:off x="9422000" y="6332765"/>
            <a:ext cx="9786936" cy="307777"/>
          </a:xfrm>
          <a:prstGeom prst="rect">
            <a:avLst/>
          </a:prstGeom>
          <a:noFill/>
        </p:spPr>
        <p:txBody>
          <a:bodyPr wrap="square">
            <a:spAutoFit/>
          </a:bodyPr>
          <a:lstStyle/>
          <a:p>
            <a:r>
              <a:rPr lang="en-US" sz="1400" dirty="0">
                <a:solidFill>
                  <a:schemeClr val="tx2"/>
                </a:solidFill>
              </a:rPr>
              <a:t>Flask</a:t>
            </a:r>
            <a:endParaRPr lang="en-IN" sz="1400" dirty="0">
              <a:solidFill>
                <a:schemeClr val="tx2"/>
              </a:solidFill>
            </a:endParaRPr>
          </a:p>
        </p:txBody>
      </p:sp>
      <p:sp>
        <p:nvSpPr>
          <p:cNvPr id="129" name="TextBox 128">
            <a:extLst>
              <a:ext uri="{FF2B5EF4-FFF2-40B4-BE49-F238E27FC236}">
                <a16:creationId xmlns:a16="http://schemas.microsoft.com/office/drawing/2014/main" id="{A468DB2D-040A-338A-5A78-C8712A5AB7DB}"/>
              </a:ext>
            </a:extLst>
          </p:cNvPr>
          <p:cNvSpPr txBox="1"/>
          <p:nvPr/>
        </p:nvSpPr>
        <p:spPr>
          <a:xfrm>
            <a:off x="10780984" y="6316886"/>
            <a:ext cx="9786936" cy="307777"/>
          </a:xfrm>
          <a:prstGeom prst="rect">
            <a:avLst/>
          </a:prstGeom>
          <a:noFill/>
        </p:spPr>
        <p:txBody>
          <a:bodyPr wrap="square">
            <a:spAutoFit/>
          </a:bodyPr>
          <a:lstStyle/>
          <a:p>
            <a:r>
              <a:rPr lang="en-US" sz="1400" dirty="0">
                <a:solidFill>
                  <a:schemeClr val="tx2"/>
                </a:solidFill>
              </a:rPr>
              <a:t>TensorFlow</a:t>
            </a:r>
            <a:endParaRPr lang="en-IN" sz="1400" dirty="0">
              <a:solidFill>
                <a:schemeClr val="tx2"/>
              </a:solidFill>
            </a:endParaRPr>
          </a:p>
        </p:txBody>
      </p:sp>
      <p:sp>
        <p:nvSpPr>
          <p:cNvPr id="131" name="TextBox 130">
            <a:extLst>
              <a:ext uri="{FF2B5EF4-FFF2-40B4-BE49-F238E27FC236}">
                <a16:creationId xmlns:a16="http://schemas.microsoft.com/office/drawing/2014/main" id="{0DCBE5D9-20B9-8C14-6188-6324C42B6122}"/>
              </a:ext>
            </a:extLst>
          </p:cNvPr>
          <p:cNvSpPr txBox="1"/>
          <p:nvPr/>
        </p:nvSpPr>
        <p:spPr>
          <a:xfrm>
            <a:off x="12975178" y="3246887"/>
            <a:ext cx="10287000" cy="369332"/>
          </a:xfrm>
          <a:prstGeom prst="rect">
            <a:avLst/>
          </a:prstGeom>
          <a:noFill/>
        </p:spPr>
        <p:txBody>
          <a:bodyPr wrap="square">
            <a:spAutoFit/>
          </a:bodyPr>
          <a:lstStyle/>
          <a:p>
            <a:r>
              <a:rPr lang="en-US" sz="1800" dirty="0">
                <a:solidFill>
                  <a:schemeClr val="tx2"/>
                </a:solidFill>
              </a:rPr>
              <a:t>    Docker</a:t>
            </a:r>
            <a:endParaRPr lang="en-IN" sz="1800" dirty="0">
              <a:solidFill>
                <a:schemeClr val="tx2"/>
              </a:solidFill>
            </a:endParaRPr>
          </a:p>
        </p:txBody>
      </p:sp>
      <p:sp>
        <p:nvSpPr>
          <p:cNvPr id="133" name="TextBox 132">
            <a:extLst>
              <a:ext uri="{FF2B5EF4-FFF2-40B4-BE49-F238E27FC236}">
                <a16:creationId xmlns:a16="http://schemas.microsoft.com/office/drawing/2014/main" id="{22512248-14A4-438A-550A-23CDC50FA56D}"/>
              </a:ext>
            </a:extLst>
          </p:cNvPr>
          <p:cNvSpPr txBox="1"/>
          <p:nvPr/>
        </p:nvSpPr>
        <p:spPr>
          <a:xfrm>
            <a:off x="14993110" y="3025489"/>
            <a:ext cx="11629102" cy="369332"/>
          </a:xfrm>
          <a:prstGeom prst="rect">
            <a:avLst/>
          </a:prstGeom>
          <a:noFill/>
        </p:spPr>
        <p:txBody>
          <a:bodyPr wrap="square">
            <a:spAutoFit/>
          </a:bodyPr>
          <a:lstStyle/>
          <a:p>
            <a:r>
              <a:rPr lang="en-US" sz="1800" dirty="0">
                <a:solidFill>
                  <a:schemeClr val="tx2"/>
                </a:solidFill>
              </a:rPr>
              <a:t>       Jira</a:t>
            </a:r>
            <a:endParaRPr lang="en-IN" sz="1800" dirty="0">
              <a:solidFill>
                <a:schemeClr val="tx2"/>
              </a:solidFill>
            </a:endParaRPr>
          </a:p>
        </p:txBody>
      </p:sp>
      <p:sp>
        <p:nvSpPr>
          <p:cNvPr id="135" name="TextBox 134">
            <a:extLst>
              <a:ext uri="{FF2B5EF4-FFF2-40B4-BE49-F238E27FC236}">
                <a16:creationId xmlns:a16="http://schemas.microsoft.com/office/drawing/2014/main" id="{4D03E4A2-AACE-F30F-22C4-725696FCDC30}"/>
              </a:ext>
            </a:extLst>
          </p:cNvPr>
          <p:cNvSpPr txBox="1"/>
          <p:nvPr/>
        </p:nvSpPr>
        <p:spPr>
          <a:xfrm>
            <a:off x="13116004" y="4843889"/>
            <a:ext cx="13310418" cy="369332"/>
          </a:xfrm>
          <a:prstGeom prst="rect">
            <a:avLst/>
          </a:prstGeom>
          <a:noFill/>
        </p:spPr>
        <p:txBody>
          <a:bodyPr wrap="square">
            <a:spAutoFit/>
          </a:bodyPr>
          <a:lstStyle/>
          <a:p>
            <a:r>
              <a:rPr lang="en-US" sz="1800" dirty="0">
                <a:solidFill>
                  <a:schemeClr val="tx2"/>
                </a:solidFill>
              </a:rPr>
              <a:t>     Figma</a:t>
            </a:r>
            <a:endParaRPr lang="en-IN" sz="1800" dirty="0">
              <a:solidFill>
                <a:schemeClr val="tx2"/>
              </a:solidFill>
            </a:endParaRPr>
          </a:p>
        </p:txBody>
      </p:sp>
      <p:sp>
        <p:nvSpPr>
          <p:cNvPr id="137" name="TextBox 136">
            <a:extLst>
              <a:ext uri="{FF2B5EF4-FFF2-40B4-BE49-F238E27FC236}">
                <a16:creationId xmlns:a16="http://schemas.microsoft.com/office/drawing/2014/main" id="{C32CA8D6-D74E-89E7-31D5-7AB372D67BC7}"/>
              </a:ext>
            </a:extLst>
          </p:cNvPr>
          <p:cNvSpPr txBox="1"/>
          <p:nvPr/>
        </p:nvSpPr>
        <p:spPr>
          <a:xfrm>
            <a:off x="15187327" y="4846626"/>
            <a:ext cx="13310418" cy="307777"/>
          </a:xfrm>
          <a:prstGeom prst="rect">
            <a:avLst/>
          </a:prstGeom>
          <a:noFill/>
        </p:spPr>
        <p:txBody>
          <a:bodyPr wrap="square">
            <a:spAutoFit/>
          </a:bodyPr>
          <a:lstStyle/>
          <a:p>
            <a:r>
              <a:rPr lang="en-US" sz="1400" dirty="0">
                <a:solidFill>
                  <a:schemeClr val="tx2"/>
                </a:solidFill>
              </a:rPr>
              <a:t>VS code</a:t>
            </a:r>
            <a:endParaRPr lang="en-IN" sz="1400" dirty="0">
              <a:solidFill>
                <a:schemeClr val="tx2"/>
              </a:solidFill>
            </a:endParaRPr>
          </a:p>
        </p:txBody>
      </p:sp>
      <p:sp>
        <p:nvSpPr>
          <p:cNvPr id="155" name="TextBox 154">
            <a:extLst>
              <a:ext uri="{FF2B5EF4-FFF2-40B4-BE49-F238E27FC236}">
                <a16:creationId xmlns:a16="http://schemas.microsoft.com/office/drawing/2014/main" id="{BA5995EE-0BB4-C0C6-0348-3CB2F4B82F3C}"/>
              </a:ext>
            </a:extLst>
          </p:cNvPr>
          <p:cNvSpPr txBox="1"/>
          <p:nvPr/>
        </p:nvSpPr>
        <p:spPr>
          <a:xfrm>
            <a:off x="13257650" y="6706131"/>
            <a:ext cx="14246942" cy="338554"/>
          </a:xfrm>
          <a:prstGeom prst="rect">
            <a:avLst/>
          </a:prstGeom>
          <a:noFill/>
        </p:spPr>
        <p:txBody>
          <a:bodyPr wrap="square">
            <a:spAutoFit/>
          </a:bodyPr>
          <a:lstStyle/>
          <a:p>
            <a:r>
              <a:rPr lang="en-US" sz="1600" dirty="0">
                <a:solidFill>
                  <a:schemeClr val="tx2"/>
                </a:solidFill>
              </a:rPr>
              <a:t>Postman</a:t>
            </a:r>
            <a:endParaRPr lang="en-IN" sz="1600" dirty="0">
              <a:solidFill>
                <a:schemeClr val="tx2"/>
              </a:solidFill>
            </a:endParaRPr>
          </a:p>
        </p:txBody>
      </p:sp>
      <p:sp>
        <p:nvSpPr>
          <p:cNvPr id="157" name="TextBox 156">
            <a:extLst>
              <a:ext uri="{FF2B5EF4-FFF2-40B4-BE49-F238E27FC236}">
                <a16:creationId xmlns:a16="http://schemas.microsoft.com/office/drawing/2014/main" id="{27AF7C27-9878-548C-D2D7-DCADF51B046A}"/>
              </a:ext>
            </a:extLst>
          </p:cNvPr>
          <p:cNvSpPr txBox="1"/>
          <p:nvPr/>
        </p:nvSpPr>
        <p:spPr>
          <a:xfrm>
            <a:off x="15192335" y="6525992"/>
            <a:ext cx="14246942" cy="307777"/>
          </a:xfrm>
          <a:prstGeom prst="rect">
            <a:avLst/>
          </a:prstGeom>
          <a:noFill/>
        </p:spPr>
        <p:txBody>
          <a:bodyPr wrap="square">
            <a:spAutoFit/>
          </a:bodyPr>
          <a:lstStyle/>
          <a:p>
            <a:r>
              <a:rPr lang="en-US" dirty="0">
                <a:solidFill>
                  <a:schemeClr val="tx2"/>
                </a:solidFill>
              </a:rPr>
              <a:t>GitHub</a:t>
            </a:r>
            <a:endParaRPr lang="en-IN" sz="1400" dirty="0">
              <a:solidFill>
                <a:schemeClr val="tx2"/>
              </a:solidFill>
            </a:endParaRPr>
          </a:p>
        </p:txBody>
      </p:sp>
      <p:pic>
        <p:nvPicPr>
          <p:cNvPr id="158" name="Picture 157">
            <a:extLst>
              <a:ext uri="{FF2B5EF4-FFF2-40B4-BE49-F238E27FC236}">
                <a16:creationId xmlns:a16="http://schemas.microsoft.com/office/drawing/2014/main" id="{358074CD-7552-4534-8010-0BC9B4404373}"/>
              </a:ext>
            </a:extLst>
          </p:cNvPr>
          <p:cNvPicPr>
            <a:picLocks noChangeAspect="1"/>
          </p:cNvPicPr>
          <p:nvPr/>
        </p:nvPicPr>
        <p:blipFill>
          <a:blip r:embed="rId22"/>
          <a:stretch>
            <a:fillRect/>
          </a:stretch>
        </p:blipFill>
        <p:spPr>
          <a:xfrm>
            <a:off x="16130563" y="-57149"/>
            <a:ext cx="2348464" cy="26434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F9319B86-7D34-C4AC-AE3A-887126295E44}"/>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BE29C47B-2217-1D1D-8AF1-E292BA7BAA17}"/>
              </a:ext>
            </a:extLst>
          </p:cNvPr>
          <p:cNvGrpSpPr/>
          <p:nvPr/>
        </p:nvGrpSpPr>
        <p:grpSpPr>
          <a:xfrm>
            <a:off x="777407" y="847874"/>
            <a:ext cx="16173852" cy="8410426"/>
            <a:chOff x="0" y="-47625"/>
            <a:chExt cx="4259780" cy="2215092"/>
          </a:xfrm>
        </p:grpSpPr>
        <p:sp>
          <p:nvSpPr>
            <p:cNvPr id="101" name="Google Shape;101;p13">
              <a:extLst>
                <a:ext uri="{FF2B5EF4-FFF2-40B4-BE49-F238E27FC236}">
                  <a16:creationId xmlns:a16="http://schemas.microsoft.com/office/drawing/2014/main" id="{5B6A6BAB-1A20-7B25-3231-A61E472738C2}"/>
                </a:ext>
              </a:extLst>
            </p:cNvPr>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a:extLst>
                <a:ext uri="{FF2B5EF4-FFF2-40B4-BE49-F238E27FC236}">
                  <a16:creationId xmlns:a16="http://schemas.microsoft.com/office/drawing/2014/main" id="{460197B1-70E3-3146-EB30-9D3036ADAD8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1ABA5AC0-7CEF-8248-14E2-41348E9B2F67}"/>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4400" b="1" dirty="0">
                <a:solidFill>
                  <a:srgbClr val="71CBEF"/>
                </a:solidFill>
                <a:latin typeface="Microsoft YaHei" panose="020B0503020204020204" pitchFamily="34" charset="-122"/>
                <a:ea typeface="Microsoft YaHei" panose="020B0503020204020204" pitchFamily="34" charset="-122"/>
                <a:sym typeface="Archivo Black"/>
              </a:rPr>
              <a:t>Team Working Agreement</a:t>
            </a:r>
            <a:endParaRPr lang="en-US" sz="4400" b="1" dirty="0">
              <a:latin typeface="Microsoft YaHei" panose="020B0503020204020204" pitchFamily="34" charset="-122"/>
              <a:ea typeface="Microsoft YaHei" panose="020B0503020204020204" pitchFamily="34" charset="-122"/>
            </a:endParaRPr>
          </a:p>
        </p:txBody>
      </p:sp>
      <p:sp>
        <p:nvSpPr>
          <p:cNvPr id="105" name="Google Shape;105;p13">
            <a:extLst>
              <a:ext uri="{FF2B5EF4-FFF2-40B4-BE49-F238E27FC236}">
                <a16:creationId xmlns:a16="http://schemas.microsoft.com/office/drawing/2014/main" id="{0B932DEC-4E2F-0554-DBF0-5ECDD0D46B22}"/>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4F390E9B-D84F-91A1-1DEF-7382D0C1F904}"/>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16E6508-1E77-550F-763F-073AF98E7BB0}"/>
              </a:ext>
            </a:extLst>
          </p:cNvPr>
          <p:cNvPicPr>
            <a:picLocks noChangeAspect="1"/>
          </p:cNvPicPr>
          <p:nvPr/>
        </p:nvPicPr>
        <p:blipFill>
          <a:blip r:embed="rId3"/>
          <a:stretch>
            <a:fillRect/>
          </a:stretch>
        </p:blipFill>
        <p:spPr>
          <a:xfrm>
            <a:off x="361012" y="1192985"/>
            <a:ext cx="7004989" cy="8568602"/>
          </a:xfrm>
          <a:prstGeom prst="rect">
            <a:avLst/>
          </a:prstGeom>
        </p:spPr>
      </p:pic>
      <p:pic>
        <p:nvPicPr>
          <p:cNvPr id="5" name="Picture 4">
            <a:extLst>
              <a:ext uri="{FF2B5EF4-FFF2-40B4-BE49-F238E27FC236}">
                <a16:creationId xmlns:a16="http://schemas.microsoft.com/office/drawing/2014/main" id="{8D6C6656-FFDC-A1B1-81AF-2BF9BB3D7710}"/>
              </a:ext>
            </a:extLst>
          </p:cNvPr>
          <p:cNvPicPr>
            <a:picLocks noChangeAspect="1"/>
          </p:cNvPicPr>
          <p:nvPr/>
        </p:nvPicPr>
        <p:blipFill>
          <a:blip r:embed="rId4"/>
          <a:stretch>
            <a:fillRect/>
          </a:stretch>
        </p:blipFill>
        <p:spPr>
          <a:xfrm>
            <a:off x="6934253" y="1820070"/>
            <a:ext cx="5997636" cy="7783341"/>
          </a:xfrm>
          <a:prstGeom prst="rect">
            <a:avLst/>
          </a:prstGeom>
        </p:spPr>
      </p:pic>
      <p:pic>
        <p:nvPicPr>
          <p:cNvPr id="7" name="Picture 6">
            <a:extLst>
              <a:ext uri="{FF2B5EF4-FFF2-40B4-BE49-F238E27FC236}">
                <a16:creationId xmlns:a16="http://schemas.microsoft.com/office/drawing/2014/main" id="{1DF9132F-4C84-921B-166B-CBE60FAC63C0}"/>
              </a:ext>
            </a:extLst>
          </p:cNvPr>
          <p:cNvPicPr>
            <a:picLocks noChangeAspect="1"/>
          </p:cNvPicPr>
          <p:nvPr/>
        </p:nvPicPr>
        <p:blipFill>
          <a:blip r:embed="rId5"/>
          <a:stretch>
            <a:fillRect/>
          </a:stretch>
        </p:blipFill>
        <p:spPr>
          <a:xfrm>
            <a:off x="12686801" y="683589"/>
            <a:ext cx="5403545" cy="7939373"/>
          </a:xfrm>
          <a:prstGeom prst="rect">
            <a:avLst/>
          </a:prstGeom>
        </p:spPr>
      </p:pic>
    </p:spTree>
    <p:extLst>
      <p:ext uri="{BB962C8B-B14F-4D97-AF65-F5344CB8AC3E}">
        <p14:creationId xmlns:p14="http://schemas.microsoft.com/office/powerpoint/2010/main" val="2071048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p:cNvGrpSpPr/>
        <p:nvPr/>
      </p:nvGrpSpPr>
      <p:grpSpPr>
        <a:xfrm>
          <a:off x="0" y="0"/>
          <a:ext cx="0" cy="0"/>
          <a:chOff x="0" y="0"/>
          <a:chExt cx="0" cy="0"/>
        </a:xfrm>
      </p:grpSpPr>
      <p:sp>
        <p:nvSpPr>
          <p:cNvPr id="197" name="Google Shape;197;p19"/>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Product Design</a:t>
            </a:r>
            <a:endParaRPr lang="en-US" sz="3600" dirty="0"/>
          </a:p>
        </p:txBody>
      </p:sp>
      <p:pic>
        <p:nvPicPr>
          <p:cNvPr id="5122" name="Picture 2">
            <a:extLst>
              <a:ext uri="{FF2B5EF4-FFF2-40B4-BE49-F238E27FC236}">
                <a16:creationId xmlns:a16="http://schemas.microsoft.com/office/drawing/2014/main" id="{BCFA1F3F-7DCA-F0F0-A03C-855CAC8A7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3" y="851146"/>
            <a:ext cx="8730742" cy="52210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94B6133-5B7B-B335-765F-CCBA59AA0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829637"/>
            <a:ext cx="8953500" cy="53096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DF399C3-ED75-7621-779E-D99DA84F5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143500"/>
            <a:ext cx="8730742" cy="49957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16EA3B6-4E16-5EA1-E8F1-66AA668B4E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9130" y="851146"/>
            <a:ext cx="7415857" cy="42287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03269F96-2EBE-F29E-F61E-B497552E12C7}"/>
            </a:ext>
          </a:extLst>
        </p:cNvPr>
        <p:cNvGrpSpPr/>
        <p:nvPr/>
      </p:nvGrpSpPr>
      <p:grpSpPr>
        <a:xfrm>
          <a:off x="0" y="0"/>
          <a:ext cx="0" cy="0"/>
          <a:chOff x="0" y="0"/>
          <a:chExt cx="0" cy="0"/>
        </a:xfrm>
      </p:grpSpPr>
      <p:grpSp>
        <p:nvGrpSpPr>
          <p:cNvPr id="191" name="Google Shape;191;p19">
            <a:extLst>
              <a:ext uri="{FF2B5EF4-FFF2-40B4-BE49-F238E27FC236}">
                <a16:creationId xmlns:a16="http://schemas.microsoft.com/office/drawing/2014/main" id="{8A3FCEBC-85C5-42B1-9010-3172612A0EBC}"/>
              </a:ext>
            </a:extLst>
          </p:cNvPr>
          <p:cNvGrpSpPr/>
          <p:nvPr/>
        </p:nvGrpSpPr>
        <p:grpSpPr>
          <a:xfrm>
            <a:off x="1213221" y="670320"/>
            <a:ext cx="16173852" cy="8587980"/>
            <a:chOff x="0" y="-47625"/>
            <a:chExt cx="4259780" cy="2261855"/>
          </a:xfrm>
        </p:grpSpPr>
        <p:sp>
          <p:nvSpPr>
            <p:cNvPr id="192" name="Google Shape;192;p19">
              <a:extLst>
                <a:ext uri="{FF2B5EF4-FFF2-40B4-BE49-F238E27FC236}">
                  <a16:creationId xmlns:a16="http://schemas.microsoft.com/office/drawing/2014/main" id="{6FD770EE-B832-6205-3610-35A5A54A91F6}"/>
                </a:ext>
              </a:extLst>
            </p:cNvPr>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93" name="Google Shape;193;p19">
              <a:extLst>
                <a:ext uri="{FF2B5EF4-FFF2-40B4-BE49-F238E27FC236}">
                  <a16:creationId xmlns:a16="http://schemas.microsoft.com/office/drawing/2014/main" id="{811A91FA-6CDE-43BE-8BCE-FE8409AD547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9">
            <a:extLst>
              <a:ext uri="{FF2B5EF4-FFF2-40B4-BE49-F238E27FC236}">
                <a16:creationId xmlns:a16="http://schemas.microsoft.com/office/drawing/2014/main" id="{0AE6DAA1-1804-2E4F-E1FD-F9D71E6CD5A8}"/>
              </a:ext>
            </a:extLst>
          </p:cNvPr>
          <p:cNvSpPr txBox="1"/>
          <p:nvPr/>
        </p:nvSpPr>
        <p:spPr>
          <a:xfrm>
            <a:off x="4774629" y="186349"/>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MVP Design</a:t>
            </a:r>
            <a:endParaRPr lang="en-US" sz="3600" dirty="0"/>
          </a:p>
        </p:txBody>
      </p:sp>
      <p:pic>
        <p:nvPicPr>
          <p:cNvPr id="6146" name="Picture 2">
            <a:extLst>
              <a:ext uri="{FF2B5EF4-FFF2-40B4-BE49-F238E27FC236}">
                <a16:creationId xmlns:a16="http://schemas.microsoft.com/office/drawing/2014/main" id="{86EC7CAB-9B0F-DB96-8681-BF682923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9962"/>
            <a:ext cx="9960716" cy="5774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AE0946-2FEA-4C0A-4FFE-9871858C5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716" y="3839738"/>
            <a:ext cx="8244846" cy="4820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39F052A-BC1C-9204-EFD5-6F4AA1860090}"/>
              </a:ext>
            </a:extLst>
          </p:cNvPr>
          <p:cNvPicPr>
            <a:picLocks noChangeAspect="1"/>
          </p:cNvPicPr>
          <p:nvPr/>
        </p:nvPicPr>
        <p:blipFill>
          <a:blip r:embed="rId5"/>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18197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4B0C7EA7-2F1D-24DB-2491-3C4BAE8EF09E}"/>
            </a:ext>
          </a:extLst>
        </p:cNvPr>
        <p:cNvGrpSpPr/>
        <p:nvPr/>
      </p:nvGrpSpPr>
      <p:grpSpPr>
        <a:xfrm>
          <a:off x="0" y="0"/>
          <a:ext cx="0" cy="0"/>
          <a:chOff x="0" y="0"/>
          <a:chExt cx="0" cy="0"/>
        </a:xfrm>
      </p:grpSpPr>
      <p:sp>
        <p:nvSpPr>
          <p:cNvPr id="197" name="Google Shape;197;p19">
            <a:extLst>
              <a:ext uri="{FF2B5EF4-FFF2-40B4-BE49-F238E27FC236}">
                <a16:creationId xmlns:a16="http://schemas.microsoft.com/office/drawing/2014/main" id="{84A315B4-8D03-8B80-3B9B-A967CD0A73E1}"/>
              </a:ext>
            </a:extLst>
          </p:cNvPr>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Sprint 0 – Schedule </a:t>
            </a:r>
            <a:endParaRPr lang="en-US" sz="3600" dirty="0"/>
          </a:p>
        </p:txBody>
      </p:sp>
      <p:pic>
        <p:nvPicPr>
          <p:cNvPr id="3" name="Picture 2">
            <a:extLst>
              <a:ext uri="{FF2B5EF4-FFF2-40B4-BE49-F238E27FC236}">
                <a16:creationId xmlns:a16="http://schemas.microsoft.com/office/drawing/2014/main" id="{54FBEA84-A7F0-EA3E-1B02-4737CFC8107A}"/>
              </a:ext>
            </a:extLst>
          </p:cNvPr>
          <p:cNvPicPr>
            <a:picLocks noChangeAspect="1"/>
          </p:cNvPicPr>
          <p:nvPr/>
        </p:nvPicPr>
        <p:blipFill>
          <a:blip r:embed="rId3"/>
          <a:stretch>
            <a:fillRect/>
          </a:stretch>
        </p:blipFill>
        <p:spPr>
          <a:xfrm>
            <a:off x="1524000" y="1676400"/>
            <a:ext cx="15240000" cy="6934200"/>
          </a:xfrm>
          <a:prstGeom prst="rect">
            <a:avLst/>
          </a:prstGeom>
        </p:spPr>
      </p:pic>
      <p:pic>
        <p:nvPicPr>
          <p:cNvPr id="4" name="Picture 3">
            <a:extLst>
              <a:ext uri="{FF2B5EF4-FFF2-40B4-BE49-F238E27FC236}">
                <a16:creationId xmlns:a16="http://schemas.microsoft.com/office/drawing/2014/main" id="{92D9B8EE-CA4D-B57A-01D8-F28BD7C7989A}"/>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006547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sp>
      <p:grpSp>
        <p:nvGrpSpPr>
          <p:cNvPr id="116" name="Google Shape;116;p14"/>
          <p:cNvGrpSpPr/>
          <p:nvPr/>
        </p:nvGrpSpPr>
        <p:grpSpPr>
          <a:xfrm rot="-5400000">
            <a:off x="5619849" y="-7096189"/>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14"/>
          <p:cNvSpPr txBox="1"/>
          <p:nvPr/>
        </p:nvSpPr>
        <p:spPr>
          <a:xfrm>
            <a:off x="1468343" y="263246"/>
            <a:ext cx="15557400"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800" b="0" i="0" u="none" strike="noStrike" cap="none" dirty="0">
                <a:solidFill>
                  <a:srgbClr val="71CBEF"/>
                </a:solidFill>
                <a:latin typeface="Archivo Black"/>
                <a:ea typeface="Archivo Black"/>
                <a:cs typeface="Archivo Black"/>
                <a:sym typeface="Archivo Black"/>
              </a:rPr>
              <a:t>Project Schedule</a:t>
            </a:r>
            <a:endParaRPr dirty="0"/>
          </a:p>
        </p:txBody>
      </p:sp>
      <p:pic>
        <p:nvPicPr>
          <p:cNvPr id="3" name="Picture 2">
            <a:extLst>
              <a:ext uri="{FF2B5EF4-FFF2-40B4-BE49-F238E27FC236}">
                <a16:creationId xmlns:a16="http://schemas.microsoft.com/office/drawing/2014/main" id="{8A3A7A04-1AB4-AC02-AEAD-5CEBFE1D6CD9}"/>
              </a:ext>
            </a:extLst>
          </p:cNvPr>
          <p:cNvPicPr>
            <a:picLocks noChangeAspect="1"/>
          </p:cNvPicPr>
          <p:nvPr/>
        </p:nvPicPr>
        <p:blipFill>
          <a:blip r:embed="rId4"/>
          <a:stretch>
            <a:fillRect/>
          </a:stretch>
        </p:blipFill>
        <p:spPr>
          <a:xfrm>
            <a:off x="1659707" y="2090863"/>
            <a:ext cx="15560221" cy="6883186"/>
          </a:xfrm>
          <a:prstGeom prst="rect">
            <a:avLst/>
          </a:prstGeom>
        </p:spPr>
      </p:pic>
      <p:pic>
        <p:nvPicPr>
          <p:cNvPr id="4" name="Picture 3">
            <a:extLst>
              <a:ext uri="{FF2B5EF4-FFF2-40B4-BE49-F238E27FC236}">
                <a16:creationId xmlns:a16="http://schemas.microsoft.com/office/drawing/2014/main" id="{F7B51958-E319-DB27-D573-6D05E0A83D21}"/>
              </a:ext>
            </a:extLst>
          </p:cNvPr>
          <p:cNvPicPr>
            <a:picLocks noChangeAspect="1"/>
          </p:cNvPicPr>
          <p:nvPr/>
        </p:nvPicPr>
        <p:blipFill>
          <a:blip r:embed="rId5"/>
          <a:stretch>
            <a:fillRect/>
          </a:stretch>
        </p:blipFill>
        <p:spPr>
          <a:xfrm>
            <a:off x="16130563" y="-42861"/>
            <a:ext cx="2348464" cy="264341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B7DA9C-03B4-9659-4CC4-3FC3BBFAACA8}"/>
              </a:ext>
            </a:extLst>
          </p:cNvPr>
          <p:cNvSpPr>
            <a:spLocks noGrp="1"/>
          </p:cNvSpPr>
          <p:nvPr>
            <p:ph type="subTitle" idx="1"/>
          </p:nvPr>
        </p:nvSpPr>
        <p:spPr>
          <a:xfrm>
            <a:off x="1414464" y="1985963"/>
            <a:ext cx="15001874" cy="2490812"/>
          </a:xfrm>
        </p:spPr>
        <p:txBody>
          <a:bodyPr/>
          <a:lstStyle/>
          <a:p>
            <a:r>
              <a:rPr lang="en-IN" dirty="0"/>
              <a:t>https://github.com/htmw/2025S-RushHour/wiki</a:t>
            </a:r>
          </a:p>
        </p:txBody>
      </p:sp>
      <p:sp>
        <p:nvSpPr>
          <p:cNvPr id="3" name="Title 2">
            <a:extLst>
              <a:ext uri="{FF2B5EF4-FFF2-40B4-BE49-F238E27FC236}">
                <a16:creationId xmlns:a16="http://schemas.microsoft.com/office/drawing/2014/main" id="{DD77A1E0-2B36-D069-D60D-C8C857CD422B}"/>
              </a:ext>
            </a:extLst>
          </p:cNvPr>
          <p:cNvSpPr>
            <a:spLocks noGrp="1"/>
          </p:cNvSpPr>
          <p:nvPr>
            <p:ph type="ctrTitle"/>
          </p:nvPr>
        </p:nvSpPr>
        <p:spPr>
          <a:xfrm>
            <a:off x="2990050" y="437583"/>
            <a:ext cx="11998500" cy="1319780"/>
          </a:xfrm>
        </p:spPr>
        <p:txBody>
          <a:bodyPr/>
          <a:lstStyle/>
          <a:p>
            <a:r>
              <a:rPr lang="en-US" dirty="0"/>
              <a:t>WIKI PAGE </a:t>
            </a:r>
            <a:endParaRPr lang="en-IN" dirty="0"/>
          </a:p>
        </p:txBody>
      </p:sp>
      <p:pic>
        <p:nvPicPr>
          <p:cNvPr id="4" name="Picture 3">
            <a:extLst>
              <a:ext uri="{FF2B5EF4-FFF2-40B4-BE49-F238E27FC236}">
                <a16:creationId xmlns:a16="http://schemas.microsoft.com/office/drawing/2014/main" id="{C3392BDB-82BF-996F-1BB3-9D196933A70F}"/>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a:extLst>
              <a:ext uri="{FF2B5EF4-FFF2-40B4-BE49-F238E27FC236}">
                <a16:creationId xmlns:a16="http://schemas.microsoft.com/office/drawing/2014/main" id="{14BE4AD9-1A39-3268-2829-BE07892E840F}"/>
              </a:ext>
            </a:extLst>
          </p:cNvPr>
          <p:cNvPicPr>
            <a:picLocks noChangeAspect="1"/>
          </p:cNvPicPr>
          <p:nvPr/>
        </p:nvPicPr>
        <p:blipFill>
          <a:blip r:embed="rId3"/>
          <a:stretch>
            <a:fillRect/>
          </a:stretch>
        </p:blipFill>
        <p:spPr>
          <a:xfrm>
            <a:off x="2084981" y="3014688"/>
            <a:ext cx="13808637" cy="6248942"/>
          </a:xfrm>
          <a:prstGeom prst="rect">
            <a:avLst/>
          </a:prstGeom>
        </p:spPr>
      </p:pic>
    </p:spTree>
    <p:extLst>
      <p:ext uri="{BB962C8B-B14F-4D97-AF65-F5344CB8AC3E}">
        <p14:creationId xmlns:p14="http://schemas.microsoft.com/office/powerpoint/2010/main" val="1822558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373351-08DC-1C05-26A7-AD8F8A7C6C93}"/>
              </a:ext>
            </a:extLst>
          </p:cNvPr>
          <p:cNvSpPr>
            <a:spLocks noGrp="1"/>
          </p:cNvSpPr>
          <p:nvPr>
            <p:ph type="subTitle" idx="1"/>
          </p:nvPr>
        </p:nvSpPr>
        <p:spPr/>
        <p:txBody>
          <a:bodyPr>
            <a:normAutofit lnSpcReduction="10000"/>
          </a:bodyPr>
          <a:lstStyle/>
          <a:p>
            <a:r>
              <a:rPr lang="en-US" dirty="0"/>
              <a:t>CONTACT US:</a:t>
            </a:r>
          </a:p>
          <a:p>
            <a:endParaRPr lang="en-US" dirty="0"/>
          </a:p>
          <a:p>
            <a:r>
              <a:rPr lang="en-US" dirty="0"/>
              <a:t>teamuspark@gmail.com </a:t>
            </a:r>
          </a:p>
          <a:p>
            <a:endParaRPr lang="en-IN" dirty="0"/>
          </a:p>
        </p:txBody>
      </p:sp>
      <p:sp>
        <p:nvSpPr>
          <p:cNvPr id="3" name="Title 2">
            <a:extLst>
              <a:ext uri="{FF2B5EF4-FFF2-40B4-BE49-F238E27FC236}">
                <a16:creationId xmlns:a16="http://schemas.microsoft.com/office/drawing/2014/main" id="{07DCAB96-8173-F384-B56F-B070B8E3FAD5}"/>
              </a:ext>
            </a:extLst>
          </p:cNvPr>
          <p:cNvSpPr>
            <a:spLocks noGrp="1"/>
          </p:cNvSpPr>
          <p:nvPr>
            <p:ph type="ctrTitle"/>
          </p:nvPr>
        </p:nvSpPr>
        <p:spPr/>
        <p:txBody>
          <a:bodyPr/>
          <a:lstStyle/>
          <a:p>
            <a:r>
              <a:rPr lang="en-US" dirty="0"/>
              <a:t>THANK YOU </a:t>
            </a:r>
            <a:endParaRPr lang="en-IN" dirty="0"/>
          </a:p>
        </p:txBody>
      </p:sp>
    </p:spTree>
    <p:extLst>
      <p:ext uri="{BB962C8B-B14F-4D97-AF65-F5344CB8AC3E}">
        <p14:creationId xmlns:p14="http://schemas.microsoft.com/office/powerpoint/2010/main" val="3997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60" name="Google Shape;60;p11"/>
          <p:cNvGrpSpPr/>
          <p:nvPr/>
        </p:nvGrpSpPr>
        <p:grpSpPr>
          <a:xfrm>
            <a:off x="770278" y="798032"/>
            <a:ext cx="16771083" cy="8774008"/>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dirty="0"/>
            </a:p>
          </p:txBody>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4" name="Google Shape;64;p11"/>
          <p:cNvSpPr txBox="1"/>
          <p:nvPr/>
        </p:nvSpPr>
        <p:spPr>
          <a:xfrm>
            <a:off x="1558562" y="1724347"/>
            <a:ext cx="14870342" cy="129253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b="1" dirty="0">
                <a:solidFill>
                  <a:srgbClr val="FFFFFF"/>
                </a:solidFill>
                <a:latin typeface="Microsoft YaHei" panose="020B0503020204020204" pitchFamily="34" charset="-122"/>
                <a:ea typeface="Microsoft YaHei" panose="020B0503020204020204" pitchFamily="34" charset="-122"/>
                <a:sym typeface="Archivo Black"/>
              </a:rPr>
              <a:t>AGENDA</a:t>
            </a:r>
            <a:endParaRPr lang="en-US" b="1" dirty="0">
              <a:latin typeface="Microsoft YaHei" panose="020B0503020204020204" pitchFamily="34" charset="-122"/>
              <a:ea typeface="Microsoft YaHei" panose="020B0503020204020204" pitchFamily="34" charset="-122"/>
            </a:endParaRPr>
          </a:p>
        </p:txBody>
      </p:sp>
      <p:sp>
        <p:nvSpPr>
          <p:cNvPr id="65" name="Google Shape;65;p11"/>
          <p:cNvSpPr txBox="1"/>
          <p:nvPr/>
        </p:nvSpPr>
        <p:spPr>
          <a:xfrm>
            <a:off x="770278" y="4288043"/>
            <a:ext cx="4287597" cy="818686"/>
          </a:xfrm>
          <a:prstGeom prst="rect">
            <a:avLst/>
          </a:prstGeom>
          <a:noFill/>
          <a:ln>
            <a:noFill/>
          </a:ln>
        </p:spPr>
        <p:txBody>
          <a:bodyPr spcFirstLastPara="1" wrap="square" lIns="0" tIns="0" rIns="0" bIns="0" anchor="t" anchorCtr="0">
            <a:spAutoFit/>
          </a:bodyPr>
          <a:lstStyle/>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Names and Introduction</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 Roles and Responsibilities </a:t>
            </a:r>
            <a:endParaRPr lang="en-US" sz="1900" dirty="0"/>
          </a:p>
        </p:txBody>
      </p:sp>
      <p:sp>
        <p:nvSpPr>
          <p:cNvPr id="66" name="Google Shape;66;p11"/>
          <p:cNvSpPr txBox="1"/>
          <p:nvPr/>
        </p:nvSpPr>
        <p:spPr>
          <a:xfrm>
            <a:off x="1152527" y="3273000"/>
            <a:ext cx="3086100"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dirty="0">
                <a:solidFill>
                  <a:srgbClr val="71CBEF"/>
                </a:solidFill>
                <a:latin typeface="Noto Sans"/>
                <a:ea typeface="Noto Sans"/>
                <a:cs typeface="Noto Sans"/>
                <a:sym typeface="Noto Sans"/>
              </a:rPr>
              <a:t>Team : </a:t>
            </a:r>
            <a:endParaRPr dirty="0"/>
          </a:p>
        </p:txBody>
      </p:sp>
      <p:sp>
        <p:nvSpPr>
          <p:cNvPr id="67" name="Google Shape;67;p11"/>
          <p:cNvSpPr txBox="1"/>
          <p:nvPr/>
        </p:nvSpPr>
        <p:spPr>
          <a:xfrm>
            <a:off x="4362882" y="3273000"/>
            <a:ext cx="2409393" cy="140038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dirty="0">
                <a:solidFill>
                  <a:srgbClr val="71CBEF"/>
                </a:solidFill>
                <a:latin typeface="Noto Sans"/>
                <a:ea typeface="Noto Sans"/>
                <a:cs typeface="Noto Sans"/>
                <a:sym typeface="Noto Sans"/>
              </a:rPr>
              <a:t>Project Overview :</a:t>
            </a:r>
            <a:endParaRPr dirty="0"/>
          </a:p>
        </p:txBody>
      </p:sp>
      <p:sp>
        <p:nvSpPr>
          <p:cNvPr id="69" name="Google Shape;69;p11"/>
          <p:cNvSpPr txBox="1"/>
          <p:nvPr/>
        </p:nvSpPr>
        <p:spPr>
          <a:xfrm>
            <a:off x="10939401" y="3273000"/>
            <a:ext cx="3093755" cy="140038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dirty="0">
                <a:solidFill>
                  <a:srgbClr val="71CBEF"/>
                </a:solidFill>
                <a:latin typeface="Noto Sans"/>
                <a:ea typeface="Noto Sans"/>
                <a:cs typeface="Noto Sans"/>
                <a:sym typeface="Noto Sans"/>
              </a:rPr>
              <a:t>Schedule and Agreement</a:t>
            </a:r>
            <a:endParaRPr dirty="0"/>
          </a:p>
        </p:txBody>
      </p:sp>
      <p:cxnSp>
        <p:nvCxnSpPr>
          <p:cNvPr id="70" name="Google Shape;70;p11"/>
          <p:cNvCxnSpPr/>
          <p:nvPr/>
        </p:nvCxnSpPr>
        <p:spPr>
          <a:xfrm>
            <a:off x="4284716" y="3310193"/>
            <a:ext cx="19050" cy="5495514"/>
          </a:xfrm>
          <a:prstGeom prst="straightConnector1">
            <a:avLst/>
          </a:prstGeom>
          <a:noFill/>
          <a:ln w="38100" cap="flat" cmpd="sng">
            <a:solidFill>
              <a:srgbClr val="FFFFFF"/>
            </a:solidFill>
            <a:prstDash val="solid"/>
            <a:round/>
            <a:headEnd type="none" w="sm" len="sm"/>
            <a:tailEnd type="none" w="sm" len="sm"/>
          </a:ln>
        </p:spPr>
      </p:cxnSp>
      <p:cxnSp>
        <p:nvCxnSpPr>
          <p:cNvPr id="71" name="Google Shape;71;p11"/>
          <p:cNvCxnSpPr/>
          <p:nvPr/>
        </p:nvCxnSpPr>
        <p:spPr>
          <a:xfrm>
            <a:off x="7268912" y="3394775"/>
            <a:ext cx="19050" cy="5495514"/>
          </a:xfrm>
          <a:prstGeom prst="straightConnector1">
            <a:avLst/>
          </a:prstGeom>
          <a:noFill/>
          <a:ln w="38100" cap="flat" cmpd="sng">
            <a:solidFill>
              <a:srgbClr val="FFFFFF"/>
            </a:solidFill>
            <a:prstDash val="solid"/>
            <a:round/>
            <a:headEnd type="none" w="sm" len="sm"/>
            <a:tailEnd type="none" w="sm" len="sm"/>
          </a:ln>
        </p:spPr>
      </p:cxnSp>
      <p:sp>
        <p:nvSpPr>
          <p:cNvPr id="5" name="TextBox 4">
            <a:extLst>
              <a:ext uri="{FF2B5EF4-FFF2-40B4-BE49-F238E27FC236}">
                <a16:creationId xmlns:a16="http://schemas.microsoft.com/office/drawing/2014/main" id="{35398443-7BD5-0C66-2DFC-170F17E3A682}"/>
              </a:ext>
            </a:extLst>
          </p:cNvPr>
          <p:cNvSpPr txBox="1"/>
          <p:nvPr/>
        </p:nvSpPr>
        <p:spPr>
          <a:xfrm>
            <a:off x="4254844" y="4673383"/>
            <a:ext cx="2984405" cy="1996765"/>
          </a:xfrm>
          <a:prstGeom prst="rect">
            <a:avLst/>
          </a:prstGeom>
          <a:noFill/>
        </p:spPr>
        <p:txBody>
          <a:bodyPr wrap="square">
            <a:spAutoFit/>
          </a:bodyPr>
          <a:lstStyle/>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Problem Statement</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Project Description</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Personas</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Product Idea</a:t>
            </a:r>
          </a:p>
          <a:p>
            <a:pPr marL="410213" marR="0" lvl="1" indent="-205105" algn="l" rtl="0">
              <a:lnSpc>
                <a:spcPct val="140000"/>
              </a:lnSpc>
              <a:spcBef>
                <a:spcPts val="0"/>
              </a:spcBef>
              <a:spcAft>
                <a:spcPts val="0"/>
              </a:spcAft>
              <a:buClr>
                <a:srgbClr val="FFFFFF"/>
              </a:buClr>
              <a:buSzPts val="1900"/>
              <a:buFont typeface="Arial"/>
              <a:buChar char="•"/>
            </a:pPr>
            <a:endParaRPr lang="en-US" sz="1400" dirty="0"/>
          </a:p>
        </p:txBody>
      </p:sp>
      <p:sp>
        <p:nvSpPr>
          <p:cNvPr id="9" name="TextBox 8">
            <a:extLst>
              <a:ext uri="{FF2B5EF4-FFF2-40B4-BE49-F238E27FC236}">
                <a16:creationId xmlns:a16="http://schemas.microsoft.com/office/drawing/2014/main" id="{1DE68EF3-BAAB-51E8-2E5D-E63BB37470C0}"/>
              </a:ext>
            </a:extLst>
          </p:cNvPr>
          <p:cNvSpPr txBox="1"/>
          <p:nvPr/>
        </p:nvSpPr>
        <p:spPr>
          <a:xfrm>
            <a:off x="7181851" y="3378658"/>
            <a:ext cx="3502598" cy="630942"/>
          </a:xfrm>
          <a:prstGeom prst="rect">
            <a:avLst/>
          </a:prstGeom>
          <a:noFill/>
        </p:spPr>
        <p:txBody>
          <a:bodyPr wrap="square">
            <a:spAutoFit/>
          </a:bodyPr>
          <a:lstStyle/>
          <a:p>
            <a:r>
              <a:rPr lang="en-US" sz="3500" b="1" dirty="0">
                <a:solidFill>
                  <a:srgbClr val="71CBEF"/>
                </a:solidFill>
                <a:latin typeface="Noto Sans"/>
                <a:ea typeface="Noto Sans"/>
                <a:cs typeface="Noto Sans"/>
                <a:sym typeface="Noto Sans"/>
              </a:rPr>
              <a:t>  Technologies</a:t>
            </a:r>
            <a:endParaRPr lang="en-IN" sz="3500" dirty="0"/>
          </a:p>
        </p:txBody>
      </p:sp>
      <p:cxnSp>
        <p:nvCxnSpPr>
          <p:cNvPr id="10" name="Google Shape;71;p11">
            <a:extLst>
              <a:ext uri="{FF2B5EF4-FFF2-40B4-BE49-F238E27FC236}">
                <a16:creationId xmlns:a16="http://schemas.microsoft.com/office/drawing/2014/main" id="{777062FE-A04A-ACCD-583D-A1B8C7479CD5}"/>
              </a:ext>
            </a:extLst>
          </p:cNvPr>
          <p:cNvCxnSpPr/>
          <p:nvPr/>
        </p:nvCxnSpPr>
        <p:spPr>
          <a:xfrm>
            <a:off x="10802400" y="3310193"/>
            <a:ext cx="19050" cy="5495514"/>
          </a:xfrm>
          <a:prstGeom prst="straightConnector1">
            <a:avLst/>
          </a:prstGeom>
          <a:noFill/>
          <a:ln w="38100" cap="flat" cmpd="sng">
            <a:solidFill>
              <a:srgbClr val="FFFFFF"/>
            </a:solidFill>
            <a:prstDash val="solid"/>
            <a:round/>
            <a:headEnd type="none" w="sm" len="sm"/>
            <a:tailEnd type="none" w="sm" len="sm"/>
          </a:ln>
        </p:spPr>
      </p:cxnSp>
      <p:sp>
        <p:nvSpPr>
          <p:cNvPr id="12" name="TextBox 11">
            <a:extLst>
              <a:ext uri="{FF2B5EF4-FFF2-40B4-BE49-F238E27FC236}">
                <a16:creationId xmlns:a16="http://schemas.microsoft.com/office/drawing/2014/main" id="{0C635E03-2208-FD1B-B329-22EA135246B1}"/>
              </a:ext>
            </a:extLst>
          </p:cNvPr>
          <p:cNvSpPr txBox="1"/>
          <p:nvPr/>
        </p:nvSpPr>
        <p:spPr>
          <a:xfrm>
            <a:off x="7162802" y="4355219"/>
            <a:ext cx="3483547" cy="1273490"/>
          </a:xfrm>
          <a:prstGeom prst="rect">
            <a:avLst/>
          </a:prstGeom>
          <a:noFill/>
        </p:spPr>
        <p:txBody>
          <a:bodyPr wrap="square">
            <a:spAutoFit/>
          </a:bodyPr>
          <a:lstStyle/>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Brief Description of the algorithms and testing tools used in the Project</a:t>
            </a:r>
          </a:p>
        </p:txBody>
      </p:sp>
      <p:sp>
        <p:nvSpPr>
          <p:cNvPr id="14" name="TextBox 13">
            <a:extLst>
              <a:ext uri="{FF2B5EF4-FFF2-40B4-BE49-F238E27FC236}">
                <a16:creationId xmlns:a16="http://schemas.microsoft.com/office/drawing/2014/main" id="{7862A3E7-167C-C7CE-1BAC-A534C256854C}"/>
              </a:ext>
            </a:extLst>
          </p:cNvPr>
          <p:cNvSpPr txBox="1"/>
          <p:nvPr/>
        </p:nvSpPr>
        <p:spPr>
          <a:xfrm>
            <a:off x="10753687" y="4750646"/>
            <a:ext cx="2719450" cy="1273490"/>
          </a:xfrm>
          <a:prstGeom prst="rect">
            <a:avLst/>
          </a:prstGeom>
          <a:noFill/>
        </p:spPr>
        <p:txBody>
          <a:bodyPr wrap="square">
            <a:spAutoFit/>
          </a:bodyPr>
          <a:lstStyle/>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Project Schedule and Team Working Agreement</a:t>
            </a:r>
          </a:p>
        </p:txBody>
      </p:sp>
      <p:cxnSp>
        <p:nvCxnSpPr>
          <p:cNvPr id="15" name="Google Shape;71;p11">
            <a:extLst>
              <a:ext uri="{FF2B5EF4-FFF2-40B4-BE49-F238E27FC236}">
                <a16:creationId xmlns:a16="http://schemas.microsoft.com/office/drawing/2014/main" id="{5899B702-E058-D080-FAFB-B478784ECD07}"/>
              </a:ext>
            </a:extLst>
          </p:cNvPr>
          <p:cNvCxnSpPr/>
          <p:nvPr/>
        </p:nvCxnSpPr>
        <p:spPr>
          <a:xfrm>
            <a:off x="14112074" y="3238070"/>
            <a:ext cx="19050" cy="5495514"/>
          </a:xfrm>
          <a:prstGeom prst="straightConnector1">
            <a:avLst/>
          </a:prstGeom>
          <a:noFill/>
          <a:ln w="38100" cap="flat" cmpd="sng">
            <a:solidFill>
              <a:srgbClr val="FFFFFF"/>
            </a:solidFill>
            <a:prstDash val="solid"/>
            <a:round/>
            <a:headEnd type="none" w="sm" len="sm"/>
            <a:tailEnd type="none" w="sm" len="sm"/>
          </a:ln>
        </p:spPr>
      </p:cxnSp>
      <p:sp>
        <p:nvSpPr>
          <p:cNvPr id="17" name="TextBox 16">
            <a:extLst>
              <a:ext uri="{FF2B5EF4-FFF2-40B4-BE49-F238E27FC236}">
                <a16:creationId xmlns:a16="http://schemas.microsoft.com/office/drawing/2014/main" id="{E0828256-B2D9-A4A5-BBF1-63E43036381E}"/>
              </a:ext>
            </a:extLst>
          </p:cNvPr>
          <p:cNvSpPr txBox="1"/>
          <p:nvPr/>
        </p:nvSpPr>
        <p:spPr>
          <a:xfrm flipH="1">
            <a:off x="14217937" y="3353873"/>
            <a:ext cx="3479474" cy="730456"/>
          </a:xfrm>
          <a:prstGeom prst="rect">
            <a:avLst/>
          </a:prstGeom>
          <a:noFill/>
        </p:spPr>
        <p:txBody>
          <a:bodyPr wrap="square">
            <a:spAutoFit/>
          </a:bodyPr>
          <a:lstStyle/>
          <a:p>
            <a:pPr marL="0" marR="0" lvl="0" indent="0" algn="l" rtl="0">
              <a:lnSpc>
                <a:spcPct val="130000"/>
              </a:lnSpc>
              <a:spcBef>
                <a:spcPts val="0"/>
              </a:spcBef>
              <a:spcAft>
                <a:spcPts val="0"/>
              </a:spcAft>
              <a:buNone/>
            </a:pPr>
            <a:r>
              <a:rPr lang="en-US" sz="3500" b="1" dirty="0">
                <a:solidFill>
                  <a:srgbClr val="71CBEF"/>
                </a:solidFill>
                <a:latin typeface="Noto Sans"/>
                <a:ea typeface="Noto Sans"/>
                <a:cs typeface="Noto Sans"/>
                <a:sym typeface="Noto Sans"/>
              </a:rPr>
              <a:t>Retrospective</a:t>
            </a:r>
            <a:endParaRPr lang="en-US" sz="3500" dirty="0"/>
          </a:p>
        </p:txBody>
      </p:sp>
      <p:sp>
        <p:nvSpPr>
          <p:cNvPr id="19" name="TextBox 18">
            <a:extLst>
              <a:ext uri="{FF2B5EF4-FFF2-40B4-BE49-F238E27FC236}">
                <a16:creationId xmlns:a16="http://schemas.microsoft.com/office/drawing/2014/main" id="{66FE1540-B7F6-90EA-68D7-A5E8B6865909}"/>
              </a:ext>
            </a:extLst>
          </p:cNvPr>
          <p:cNvSpPr txBox="1"/>
          <p:nvPr/>
        </p:nvSpPr>
        <p:spPr>
          <a:xfrm flipH="1">
            <a:off x="14243415" y="4347021"/>
            <a:ext cx="2667000" cy="2092176"/>
          </a:xfrm>
          <a:prstGeom prst="rect">
            <a:avLst/>
          </a:prstGeom>
          <a:noFill/>
        </p:spPr>
        <p:txBody>
          <a:bodyPr wrap="square">
            <a:spAutoFit/>
          </a:bodyPr>
          <a:lstStyle/>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Reached Goals?</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What went well</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Corrections needed</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Updating Backlogs</a:t>
            </a:r>
          </a:p>
        </p:txBody>
      </p:sp>
      <p:pic>
        <p:nvPicPr>
          <p:cNvPr id="20" name="Picture 19">
            <a:extLst>
              <a:ext uri="{FF2B5EF4-FFF2-40B4-BE49-F238E27FC236}">
                <a16:creationId xmlns:a16="http://schemas.microsoft.com/office/drawing/2014/main" id="{072AD3F5-7B82-7E0B-B21E-C23FD923A0BE}"/>
              </a:ext>
            </a:extLst>
          </p:cNvPr>
          <p:cNvPicPr>
            <a:picLocks noChangeAspect="1"/>
          </p:cNvPicPr>
          <p:nvPr/>
        </p:nvPicPr>
        <p:blipFill>
          <a:blip r:embed="rId4"/>
          <a:stretch>
            <a:fillRect/>
          </a:stretch>
        </p:blipFill>
        <p:spPr>
          <a:xfrm>
            <a:off x="15344508" y="843272"/>
            <a:ext cx="2348464" cy="26434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A35D9D7E-8F94-EC61-26E4-1B1F9770761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D7F4D2CF-464F-F264-D440-736458DE98C3}"/>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3028254D-2D26-92C4-EACE-2A2F16965D6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806C27AB-25C6-FB84-1885-633554384561}"/>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CB498ECD-6DC5-9284-954D-72C3EF70125D}"/>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F6D236C3-D835-3138-7B6E-4681D0586DD9}"/>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E7C3B65-73FA-AE09-F5C4-559B435472FF}"/>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C05003A4-128F-BD26-FE02-B604716859A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ADD1606C-CD9A-A026-75B4-35EF2B04A4E2}"/>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CC9386C0-D20C-12DF-153C-6C8A4115E280}"/>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75FB0179-ABAE-D8FD-59EE-08EA95873AB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a:extLst>
              <a:ext uri="{FF2B5EF4-FFF2-40B4-BE49-F238E27FC236}">
                <a16:creationId xmlns:a16="http://schemas.microsoft.com/office/drawing/2014/main" id="{31255FB7-DF1A-0D47-C1AB-9192C07CF5DC}"/>
              </a:ext>
            </a:extLst>
          </p:cNvPr>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B0C919C0-90DF-E182-F4E4-AAC39FCAD2CB}"/>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FULL STACK</a:t>
            </a:r>
            <a:r>
              <a:rPr lang="en-US" sz="3600" b="1" dirty="0">
                <a:solidFill>
                  <a:schemeClr val="bg1"/>
                </a:solidFill>
                <a:latin typeface="Microsoft YaHei" panose="020B0503020204020204" pitchFamily="34" charset="-122"/>
                <a:ea typeface="Microsoft YaHei" panose="020B0503020204020204" pitchFamily="34" charset="-122"/>
              </a:rPr>
              <a:t> </a:t>
            </a:r>
            <a:r>
              <a:rPr lang="en-US" sz="5400" b="1" dirty="0">
                <a:solidFill>
                  <a:schemeClr val="bg1"/>
                </a:solidFill>
                <a:latin typeface="Microsoft YaHei" panose="020B0503020204020204" pitchFamily="34" charset="-122"/>
                <a:ea typeface="Microsoft YaHei" panose="020B0503020204020204" pitchFamily="34" charset="-122"/>
              </a:rPr>
              <a:t>TEAM</a:t>
            </a:r>
            <a:endParaRPr lang="en-IN" sz="5400" b="1" dirty="0">
              <a:solidFill>
                <a:schemeClr val="bg1"/>
              </a:solidFill>
              <a:latin typeface="Microsoft YaHei" panose="020B0503020204020204" pitchFamily="34" charset="-122"/>
              <a:ea typeface="Microsoft YaHei" panose="020B0503020204020204" pitchFamily="34" charset="-122"/>
            </a:endParaRPr>
          </a:p>
        </p:txBody>
      </p:sp>
      <p:pic>
        <p:nvPicPr>
          <p:cNvPr id="2" name="Picture 1">
            <a:extLst>
              <a:ext uri="{FF2B5EF4-FFF2-40B4-BE49-F238E27FC236}">
                <a16:creationId xmlns:a16="http://schemas.microsoft.com/office/drawing/2014/main" id="{6D1556A0-020F-3CE1-19A0-DCA2A51A1CB6}"/>
              </a:ext>
            </a:extLst>
          </p:cNvPr>
          <p:cNvPicPr>
            <a:picLocks noChangeAspect="1"/>
          </p:cNvPicPr>
          <p:nvPr/>
        </p:nvPicPr>
        <p:blipFill>
          <a:blip r:embed="rId4"/>
          <a:stretch>
            <a:fillRect/>
          </a:stretch>
        </p:blipFill>
        <p:spPr>
          <a:xfrm>
            <a:off x="1578506" y="3502436"/>
            <a:ext cx="3429585" cy="5406291"/>
          </a:xfrm>
          <a:prstGeom prst="rect">
            <a:avLst/>
          </a:prstGeom>
        </p:spPr>
      </p:pic>
      <p:pic>
        <p:nvPicPr>
          <p:cNvPr id="11" name="Picture 10">
            <a:extLst>
              <a:ext uri="{FF2B5EF4-FFF2-40B4-BE49-F238E27FC236}">
                <a16:creationId xmlns:a16="http://schemas.microsoft.com/office/drawing/2014/main" id="{4BBC2C9F-C3C3-3723-00C6-8025607F0B37}"/>
              </a:ext>
            </a:extLst>
          </p:cNvPr>
          <p:cNvPicPr>
            <a:picLocks noChangeAspect="1"/>
          </p:cNvPicPr>
          <p:nvPr/>
        </p:nvPicPr>
        <p:blipFill>
          <a:blip r:embed="rId5"/>
          <a:stretch>
            <a:fillRect/>
          </a:stretch>
        </p:blipFill>
        <p:spPr>
          <a:xfrm>
            <a:off x="16130563" y="-57149"/>
            <a:ext cx="2348464" cy="2643414"/>
          </a:xfrm>
          <a:prstGeom prst="rect">
            <a:avLst/>
          </a:prstGeom>
        </p:spPr>
      </p:pic>
      <p:pic>
        <p:nvPicPr>
          <p:cNvPr id="15" name="Picture 14">
            <a:extLst>
              <a:ext uri="{FF2B5EF4-FFF2-40B4-BE49-F238E27FC236}">
                <a16:creationId xmlns:a16="http://schemas.microsoft.com/office/drawing/2014/main" id="{F32291F7-C385-0355-A212-903195380CE8}"/>
              </a:ext>
            </a:extLst>
          </p:cNvPr>
          <p:cNvPicPr>
            <a:picLocks noChangeAspect="1"/>
          </p:cNvPicPr>
          <p:nvPr/>
        </p:nvPicPr>
        <p:blipFill>
          <a:blip r:embed="rId6"/>
          <a:stretch>
            <a:fillRect/>
          </a:stretch>
        </p:blipFill>
        <p:spPr>
          <a:xfrm>
            <a:off x="3449812" y="917156"/>
            <a:ext cx="2568690" cy="3193661"/>
          </a:xfrm>
          <a:prstGeom prst="rect">
            <a:avLst/>
          </a:prstGeom>
        </p:spPr>
      </p:pic>
      <p:pic>
        <p:nvPicPr>
          <p:cNvPr id="17" name="Picture 16">
            <a:extLst>
              <a:ext uri="{FF2B5EF4-FFF2-40B4-BE49-F238E27FC236}">
                <a16:creationId xmlns:a16="http://schemas.microsoft.com/office/drawing/2014/main" id="{D7808E86-72C8-2AB4-82DF-9DD687302EE9}"/>
              </a:ext>
            </a:extLst>
          </p:cNvPr>
          <p:cNvPicPr>
            <a:picLocks noChangeAspect="1"/>
          </p:cNvPicPr>
          <p:nvPr/>
        </p:nvPicPr>
        <p:blipFill>
          <a:blip r:embed="rId7"/>
          <a:stretch>
            <a:fillRect/>
          </a:stretch>
        </p:blipFill>
        <p:spPr>
          <a:xfrm>
            <a:off x="13113841" y="3453915"/>
            <a:ext cx="3429584" cy="5417749"/>
          </a:xfrm>
          <a:prstGeom prst="rect">
            <a:avLst/>
          </a:prstGeom>
        </p:spPr>
      </p:pic>
      <p:pic>
        <p:nvPicPr>
          <p:cNvPr id="20" name="Picture 19">
            <a:extLst>
              <a:ext uri="{FF2B5EF4-FFF2-40B4-BE49-F238E27FC236}">
                <a16:creationId xmlns:a16="http://schemas.microsoft.com/office/drawing/2014/main" id="{26AB60CB-CC1F-D8C9-6A3D-2FF53DD91049}"/>
              </a:ext>
            </a:extLst>
          </p:cNvPr>
          <p:cNvPicPr>
            <a:picLocks noChangeAspect="1"/>
          </p:cNvPicPr>
          <p:nvPr/>
        </p:nvPicPr>
        <p:blipFill>
          <a:blip r:embed="rId8"/>
          <a:stretch>
            <a:fillRect/>
          </a:stretch>
        </p:blipFill>
        <p:spPr>
          <a:xfrm>
            <a:off x="5239593" y="3532259"/>
            <a:ext cx="3561223" cy="5376468"/>
          </a:xfrm>
          <a:prstGeom prst="rect">
            <a:avLst/>
          </a:prstGeom>
        </p:spPr>
      </p:pic>
      <p:pic>
        <p:nvPicPr>
          <p:cNvPr id="23" name="Picture 22">
            <a:extLst>
              <a:ext uri="{FF2B5EF4-FFF2-40B4-BE49-F238E27FC236}">
                <a16:creationId xmlns:a16="http://schemas.microsoft.com/office/drawing/2014/main" id="{0418CCDE-D715-368E-C6E4-D1FB117D85AE}"/>
              </a:ext>
            </a:extLst>
          </p:cNvPr>
          <p:cNvPicPr>
            <a:picLocks noChangeAspect="1"/>
          </p:cNvPicPr>
          <p:nvPr/>
        </p:nvPicPr>
        <p:blipFill>
          <a:blip r:embed="rId9"/>
          <a:stretch>
            <a:fillRect/>
          </a:stretch>
        </p:blipFill>
        <p:spPr>
          <a:xfrm>
            <a:off x="8946879" y="3538350"/>
            <a:ext cx="3759128" cy="5333314"/>
          </a:xfrm>
          <a:prstGeom prst="rect">
            <a:avLst/>
          </a:prstGeom>
        </p:spPr>
      </p:pic>
    </p:spTree>
    <p:extLst>
      <p:ext uri="{BB962C8B-B14F-4D97-AF65-F5344CB8AC3E}">
        <p14:creationId xmlns:p14="http://schemas.microsoft.com/office/powerpoint/2010/main" val="277691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0" y="0"/>
            <a:ext cx="18288000" cy="10287000"/>
            <a:chOff x="0" y="0"/>
            <a:chExt cx="24384000" cy="13716000"/>
          </a:xfrm>
        </p:grpSpPr>
        <p:sp>
          <p:nvSpPr>
            <p:cNvPr id="77" name="Google Shape;77;p12"/>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p:cNvGrpSpPr/>
            <p:nvPr/>
          </p:nvGrpSpPr>
          <p:grpSpPr>
            <a:xfrm>
              <a:off x="698199" y="414054"/>
              <a:ext cx="20876442" cy="10385854"/>
              <a:chOff x="0" y="-47625"/>
              <a:chExt cx="4123742" cy="2051527"/>
            </a:xfrm>
          </p:grpSpPr>
          <p:sp>
            <p:nvSpPr>
              <p:cNvPr id="84" name="Google Shape;84;p12"/>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C0399ABC-48F9-A1F4-DC25-A931BB492D92}"/>
              </a:ext>
            </a:extLst>
          </p:cNvPr>
          <p:cNvPicPr>
            <a:picLocks noChangeAspect="1"/>
          </p:cNvPicPr>
          <p:nvPr/>
        </p:nvPicPr>
        <p:blipFill>
          <a:blip r:embed="rId4"/>
          <a:stretch>
            <a:fillRect/>
          </a:stretch>
        </p:blipFill>
        <p:spPr>
          <a:xfrm>
            <a:off x="9320776" y="3532260"/>
            <a:ext cx="3602439" cy="5342398"/>
          </a:xfrm>
          <a:prstGeom prst="rect">
            <a:avLst/>
          </a:prstGeom>
        </p:spPr>
      </p:pic>
      <p:pic>
        <p:nvPicPr>
          <p:cNvPr id="18" name="Picture 17">
            <a:extLst>
              <a:ext uri="{FF2B5EF4-FFF2-40B4-BE49-F238E27FC236}">
                <a16:creationId xmlns:a16="http://schemas.microsoft.com/office/drawing/2014/main" id="{F574CED7-F6A2-08BE-C491-C20C01D372A6}"/>
              </a:ext>
            </a:extLst>
          </p:cNvPr>
          <p:cNvPicPr>
            <a:picLocks noChangeAspect="1"/>
          </p:cNvPicPr>
          <p:nvPr/>
        </p:nvPicPr>
        <p:blipFill>
          <a:blip r:embed="rId5"/>
          <a:stretch>
            <a:fillRect/>
          </a:stretch>
        </p:blipFill>
        <p:spPr>
          <a:xfrm>
            <a:off x="5433344" y="3532259"/>
            <a:ext cx="3533882" cy="5342398"/>
          </a:xfrm>
          <a:prstGeom prst="rect">
            <a:avLst/>
          </a:prstGeom>
        </p:spPr>
      </p:pic>
      <p:sp>
        <p:nvSpPr>
          <p:cNvPr id="22" name="TextBox 21">
            <a:extLst>
              <a:ext uri="{FF2B5EF4-FFF2-40B4-BE49-F238E27FC236}">
                <a16:creationId xmlns:a16="http://schemas.microsoft.com/office/drawing/2014/main" id="{95A6AB00-4733-E2D8-67A6-6D59EA019C47}"/>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ML AI</a:t>
            </a:r>
            <a:r>
              <a:rPr lang="en-US" sz="3600" b="1" dirty="0">
                <a:solidFill>
                  <a:schemeClr val="bg1"/>
                </a:solidFill>
                <a:latin typeface="Microsoft YaHei" panose="020B0503020204020204" pitchFamily="34" charset="-122"/>
                <a:ea typeface="Microsoft YaHei" panose="020B0503020204020204" pitchFamily="34" charset="-122"/>
              </a:rPr>
              <a:t> </a:t>
            </a:r>
            <a:r>
              <a:rPr lang="en-US" sz="5400" b="1" dirty="0">
                <a:solidFill>
                  <a:schemeClr val="bg1"/>
                </a:solidFill>
                <a:latin typeface="Microsoft YaHei" panose="020B0503020204020204" pitchFamily="34" charset="-122"/>
                <a:ea typeface="Microsoft YaHei" panose="020B0503020204020204" pitchFamily="34" charset="-122"/>
              </a:rPr>
              <a:t>TEAM</a:t>
            </a:r>
            <a:endParaRPr lang="en-IN" sz="5400" b="1" dirty="0">
              <a:solidFill>
                <a:schemeClr val="bg1"/>
              </a:solidFill>
              <a:latin typeface="Microsoft YaHei" panose="020B0503020204020204" pitchFamily="34" charset="-122"/>
              <a:ea typeface="Microsoft YaHei" panose="020B0503020204020204" pitchFamily="34" charset="-122"/>
            </a:endParaRPr>
          </a:p>
        </p:txBody>
      </p:sp>
      <p:pic>
        <p:nvPicPr>
          <p:cNvPr id="24" name="Picture 23">
            <a:extLst>
              <a:ext uri="{FF2B5EF4-FFF2-40B4-BE49-F238E27FC236}">
                <a16:creationId xmlns:a16="http://schemas.microsoft.com/office/drawing/2014/main" id="{A3CED407-C481-4537-683D-165B3C09D4E7}"/>
              </a:ext>
            </a:extLst>
          </p:cNvPr>
          <p:cNvPicPr>
            <a:picLocks noChangeAspect="1"/>
          </p:cNvPicPr>
          <p:nvPr/>
        </p:nvPicPr>
        <p:blipFill>
          <a:blip r:embed="rId6"/>
          <a:stretch>
            <a:fillRect/>
          </a:stretch>
        </p:blipFill>
        <p:spPr>
          <a:xfrm>
            <a:off x="1576966" y="3532259"/>
            <a:ext cx="3573339" cy="5360336"/>
          </a:xfrm>
          <a:prstGeom prst="rect">
            <a:avLst/>
          </a:prstGeom>
        </p:spPr>
      </p:pic>
      <p:pic>
        <p:nvPicPr>
          <p:cNvPr id="25" name="Picture 24">
            <a:extLst>
              <a:ext uri="{FF2B5EF4-FFF2-40B4-BE49-F238E27FC236}">
                <a16:creationId xmlns:a16="http://schemas.microsoft.com/office/drawing/2014/main" id="{2E566102-B717-1B0A-E41F-B6EB4112841C}"/>
              </a:ext>
            </a:extLst>
          </p:cNvPr>
          <p:cNvPicPr>
            <a:picLocks noChangeAspect="1"/>
          </p:cNvPicPr>
          <p:nvPr/>
        </p:nvPicPr>
        <p:blipFill>
          <a:blip r:embed="rId7"/>
          <a:stretch>
            <a:fillRect/>
          </a:stretch>
        </p:blipFill>
        <p:spPr>
          <a:xfrm>
            <a:off x="5150305" y="1681581"/>
            <a:ext cx="1837935" cy="1591508"/>
          </a:xfrm>
          <a:prstGeom prst="rect">
            <a:avLst/>
          </a:prstGeom>
        </p:spPr>
      </p:pic>
      <p:pic>
        <p:nvPicPr>
          <p:cNvPr id="26" name="Picture 25">
            <a:extLst>
              <a:ext uri="{FF2B5EF4-FFF2-40B4-BE49-F238E27FC236}">
                <a16:creationId xmlns:a16="http://schemas.microsoft.com/office/drawing/2014/main" id="{4E64A186-9D18-1C07-EF08-401ECF835E6F}"/>
              </a:ext>
            </a:extLst>
          </p:cNvPr>
          <p:cNvPicPr>
            <a:picLocks noChangeAspect="1"/>
          </p:cNvPicPr>
          <p:nvPr/>
        </p:nvPicPr>
        <p:blipFill>
          <a:blip r:embed="rId8"/>
          <a:stretch>
            <a:fillRect/>
          </a:stretch>
        </p:blipFill>
        <p:spPr>
          <a:xfrm>
            <a:off x="15978067" y="10961"/>
            <a:ext cx="2348464" cy="2643414"/>
          </a:xfrm>
          <a:prstGeom prst="rect">
            <a:avLst/>
          </a:prstGeom>
        </p:spPr>
      </p:pic>
      <p:pic>
        <p:nvPicPr>
          <p:cNvPr id="28" name="Picture 27">
            <a:extLst>
              <a:ext uri="{FF2B5EF4-FFF2-40B4-BE49-F238E27FC236}">
                <a16:creationId xmlns:a16="http://schemas.microsoft.com/office/drawing/2014/main" id="{23A95C56-7DB6-F662-4216-911D72D90B8B}"/>
              </a:ext>
            </a:extLst>
          </p:cNvPr>
          <p:cNvPicPr>
            <a:picLocks noChangeAspect="1"/>
          </p:cNvPicPr>
          <p:nvPr/>
        </p:nvPicPr>
        <p:blipFill>
          <a:blip r:embed="rId9"/>
          <a:stretch>
            <a:fillRect/>
          </a:stretch>
        </p:blipFill>
        <p:spPr>
          <a:xfrm>
            <a:off x="13091357" y="3489839"/>
            <a:ext cx="3410706" cy="53269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1617F702-1A69-0BC2-3690-D43D30389F22}"/>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656CDD6F-E7F1-B8C3-D71E-E02ED8750844}"/>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FEC179D2-3253-C57D-ACD3-F0E4D8A1BCE0}"/>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23DC4866-26E2-0932-37E7-87909665E619}"/>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BAD666F5-C548-0493-3A12-C270A0CF1DE8}"/>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C90FE201-CFCA-BB15-7FE8-D8EC7CF1FE3B}"/>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D75D79DD-57D9-D445-1BE7-BA8151882DD3}"/>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851CAE14-2D70-8EA3-10A4-7604D2E3C63A}"/>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285D3CF1-65F0-DF3D-A474-782E498DBFEE}"/>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17ABE00C-D8A3-92A1-9582-0ACB9EC06761}"/>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758A17A5-CD8E-8C9F-99B7-4ADFC679A54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B848D51D-0977-060E-CC76-8F0A09A9ADD0}"/>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50587724-E5FC-A870-CED9-51807263104F}"/>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7FB473BE-188D-77D7-2E38-41B12CC7712B}"/>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6AAE5F72-3084-7B72-3B7C-2C81476E70B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20C321E5-E786-78C9-FB1F-8937AA8D6741}"/>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78A3DE5-29EE-41A8-AB99-86265D3A51AB}"/>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ED40C865-98F8-D520-1D54-0E741C70B9D6}"/>
              </a:ext>
            </a:extLst>
          </p:cNvPr>
          <p:cNvSpPr txBox="1"/>
          <p:nvPr/>
        </p:nvSpPr>
        <p:spPr>
          <a:xfrm>
            <a:off x="2514600" y="1920206"/>
            <a:ext cx="11433575" cy="11079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PROBLEM STATEMENT</a:t>
            </a:r>
            <a:endParaRPr lang="en-US" sz="6000" b="1"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2245AA1A-F985-C1ED-6816-7CAA4017CE56}"/>
              </a:ext>
            </a:extLst>
          </p:cNvPr>
          <p:cNvSpPr txBox="1"/>
          <p:nvPr/>
        </p:nvSpPr>
        <p:spPr>
          <a:xfrm>
            <a:off x="1471613" y="3800475"/>
            <a:ext cx="15259050" cy="4174541"/>
          </a:xfrm>
          <a:prstGeom prst="rect">
            <a:avLst/>
          </a:prstGeom>
          <a:noFill/>
        </p:spPr>
        <p:txBody>
          <a:bodyPr wrap="square">
            <a:spAutoFit/>
          </a:bodyPr>
          <a:lstStyle/>
          <a:p>
            <a:pPr marL="0" marR="0" lvl="0" indent="0" rtl="0">
              <a:lnSpc>
                <a:spcPct val="120000"/>
              </a:lnSpc>
              <a:spcBef>
                <a:spcPts val="0"/>
              </a:spcBef>
              <a:spcAft>
                <a:spcPts val="0"/>
              </a:spcAft>
              <a:buNone/>
            </a:pPr>
            <a:r>
              <a:rPr lang="en-US" sz="3200" dirty="0">
                <a:solidFill>
                  <a:schemeClr val="bg1"/>
                </a:solidFill>
              </a:rPr>
              <a:t>Continuous Medical Assistance is one of a non-negotiable requirement these days and it can't be ignored. It is tedious to manage and store data related to a diagnosis of a patient for hospitals and for the patient as well.  A simplified way of managing health care is needed, which can be achieved through AI chatbot and smart data storage system and like wise professionals in the medical sector can use a trained ML based algorithm service to reduce manual effort in the patient diagnosis. </a:t>
            </a:r>
          </a:p>
          <a:p>
            <a:pPr marL="0" marR="0" lvl="0" indent="0" rtl="0">
              <a:lnSpc>
                <a:spcPct val="120000"/>
              </a:lnSpc>
              <a:spcBef>
                <a:spcPts val="0"/>
              </a:spcBef>
              <a:spcAft>
                <a:spcPts val="0"/>
              </a:spcAft>
              <a:buNone/>
            </a:pPr>
            <a:r>
              <a:rPr lang="en-US" sz="3200" b="0" i="0" u="none" strike="noStrike" cap="none" dirty="0">
                <a:solidFill>
                  <a:schemeClr val="bg1"/>
                </a:solidFill>
                <a:latin typeface="Arial"/>
                <a:ea typeface="Arial"/>
                <a:cs typeface="Arial"/>
                <a:sym typeface="Arial"/>
              </a:rPr>
              <a:t>This creates a hassle-free</a:t>
            </a:r>
            <a:r>
              <a:rPr lang="en-US" sz="3200" dirty="0">
                <a:solidFill>
                  <a:schemeClr val="bg1"/>
                </a:solidFill>
              </a:rPr>
              <a:t> environment for both patient and doctors.</a:t>
            </a:r>
            <a:endParaRPr lang="en-US" sz="32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10728838-615F-9D25-1B28-66F5B9D2247D}"/>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62574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7EABBC13-206F-67B7-B221-975020FF5F0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B834C87F-F1E5-C4A1-0D8A-7240A1AA844C}"/>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7F539518-5A4C-E958-39CD-CEC1FA38023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D1F8592A-0DF6-284A-31BC-E7FDD9332E9D}"/>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1BB556FB-5C4B-A0E6-A0C2-32A5747A1FA4}"/>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352A5AE3-52A3-611F-C3A8-7243F8E23C02}"/>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8C2F058-DF2F-0C66-F779-12B9FA576B95}"/>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4840543C-E550-02AC-06AA-DCFDB51A4DB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D9B0EE8C-3117-5A77-E41A-67A63F45DE13}"/>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DCE4D95F-0ADF-E6AB-0B9C-DC87CFA384B7}"/>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50EC7DAC-1541-5872-095F-363879635AA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2B1ACABC-8054-73EE-89B0-20A0373F74A3}"/>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FE5A19AE-2D07-8726-39E5-6A28760F1EEC}"/>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D569FA2E-BC8D-89E4-9918-2C9B9F998471}"/>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B6A9B56B-AEF9-8D39-AC7A-B2D9EF79AB2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996AFF50-91F3-6310-693D-C7B9B8061BFA}"/>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47B056A-62DB-F68C-A9B7-281D3B0AA2E6}"/>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14595DCC-77F6-6BCC-F336-6E9161FBF4CD}"/>
              </a:ext>
            </a:extLst>
          </p:cNvPr>
          <p:cNvSpPr txBox="1"/>
          <p:nvPr/>
        </p:nvSpPr>
        <p:spPr>
          <a:xfrm>
            <a:off x="2514600" y="1920206"/>
            <a:ext cx="13615963" cy="1551194"/>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60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a:p>
            <a:pPr marL="0" marR="0" lvl="0" indent="0" algn="ctr" rtl="0">
              <a:lnSpc>
                <a:spcPct val="120002"/>
              </a:lnSpc>
              <a:spcBef>
                <a:spcPts val="0"/>
              </a:spcBef>
              <a:spcAft>
                <a:spcPts val="0"/>
              </a:spcAft>
              <a:buNone/>
            </a:pPr>
            <a:r>
              <a:rPr lang="en-US" sz="2400" dirty="0">
                <a:solidFill>
                  <a:schemeClr val="tx2"/>
                </a:solidFill>
              </a:rPr>
              <a:t>A robust approach to ease the process of health care and management with just one click!</a:t>
            </a:r>
            <a:endParaRPr lang="en-US" sz="6000" b="1" dirty="0">
              <a:solidFill>
                <a:schemeClr val="tx2"/>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B787C753-FBE6-8BC5-E9EA-C8FB2367E680}"/>
              </a:ext>
            </a:extLst>
          </p:cNvPr>
          <p:cNvSpPr txBox="1"/>
          <p:nvPr/>
        </p:nvSpPr>
        <p:spPr>
          <a:xfrm>
            <a:off x="1471613" y="3800475"/>
            <a:ext cx="15259050" cy="4698402"/>
          </a:xfrm>
          <a:prstGeom prst="rect">
            <a:avLst/>
          </a:prstGeom>
          <a:noFill/>
        </p:spPr>
        <p:txBody>
          <a:bodyPr wrap="square">
            <a:spAutoFit/>
          </a:bodyPr>
          <a:lstStyle/>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a:t>
            </a:r>
            <a:r>
              <a:rPr lang="en-US" sz="2800" dirty="0">
                <a:solidFill>
                  <a:schemeClr val="tx2"/>
                </a:solidFill>
              </a:rPr>
              <a:t>“</a:t>
            </a:r>
            <a:r>
              <a:rPr lang="en-US" sz="2800" dirty="0" err="1">
                <a:solidFill>
                  <a:schemeClr val="tx2"/>
                </a:solidFill>
              </a:rPr>
              <a:t>uSpark</a:t>
            </a:r>
            <a:r>
              <a:rPr lang="en-US" sz="2800" dirty="0">
                <a:solidFill>
                  <a:schemeClr val="tx2"/>
                </a:solidFill>
              </a:rPr>
              <a:t>” </a:t>
            </a:r>
            <a:r>
              <a:rPr lang="en-US" sz="2800" dirty="0">
                <a:solidFill>
                  <a:schemeClr val="bg1"/>
                </a:solidFill>
              </a:rPr>
              <a:t>is an Intelligent full stack application incorporated with machine learning that is an ultimate go-to point for the users/patients for all their healthcare related issues. </a:t>
            </a:r>
            <a:r>
              <a:rPr lang="en-US" sz="2800" dirty="0" err="1">
                <a:solidFill>
                  <a:schemeClr val="bg1"/>
                </a:solidFill>
              </a:rPr>
              <a:t>uSpark</a:t>
            </a:r>
            <a:r>
              <a:rPr lang="en-US" sz="2800" dirty="0">
                <a:solidFill>
                  <a:schemeClr val="bg1"/>
                </a:solidFill>
              </a:rPr>
              <a:t> allows users to schedule appointments in a hassle-free manner.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These appointments can be virtual or in-person using </a:t>
            </a:r>
            <a:r>
              <a:rPr lang="en-US" sz="2800" dirty="0">
                <a:solidFill>
                  <a:schemeClr val="tx2"/>
                </a:solidFill>
              </a:rPr>
              <a:t>“</a:t>
            </a:r>
            <a:r>
              <a:rPr lang="en-US" sz="2800" dirty="0" err="1">
                <a:solidFill>
                  <a:schemeClr val="tx2"/>
                </a:solidFill>
              </a:rPr>
              <a:t>Uheal</a:t>
            </a:r>
            <a:r>
              <a:rPr lang="en-US" sz="2800" dirty="0">
                <a:solidFill>
                  <a:schemeClr val="tx2"/>
                </a:solidFill>
              </a:rPr>
              <a:t>” </a:t>
            </a:r>
            <a:r>
              <a:rPr lang="en-US" sz="2800" dirty="0">
                <a:solidFill>
                  <a:schemeClr val="bg1"/>
                </a:solidFill>
              </a:rPr>
              <a:t>a smart chatbot in the application that diagnoses the patient condition with the help of few questions. </a:t>
            </a:r>
            <a:r>
              <a:rPr lang="en-US" sz="2800" dirty="0" err="1">
                <a:solidFill>
                  <a:schemeClr val="bg1"/>
                </a:solidFill>
              </a:rPr>
              <a:t>uSpark</a:t>
            </a:r>
            <a:r>
              <a:rPr lang="en-US" sz="2800" dirty="0">
                <a:solidFill>
                  <a:schemeClr val="bg1"/>
                </a:solidFill>
              </a:rPr>
              <a:t> stores all the assessment details of the patient for further usage.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Doctors can use </a:t>
            </a:r>
            <a:r>
              <a:rPr lang="en-US" sz="2800" dirty="0" err="1">
                <a:solidFill>
                  <a:schemeClr val="bg1"/>
                </a:solidFill>
              </a:rPr>
              <a:t>uSpark</a:t>
            </a:r>
            <a:r>
              <a:rPr lang="en-US" sz="2800" dirty="0">
                <a:solidFill>
                  <a:schemeClr val="bg1"/>
                </a:solidFill>
              </a:rPr>
              <a:t> as their personal virtual assistant that helps them in their work for managing appointments and patients records. It provides doctors with </a:t>
            </a:r>
            <a:r>
              <a:rPr lang="en-US" sz="2800" dirty="0">
                <a:solidFill>
                  <a:schemeClr val="tx2"/>
                </a:solidFill>
              </a:rPr>
              <a:t>“</a:t>
            </a:r>
            <a:r>
              <a:rPr lang="en-US" sz="2800" dirty="0" err="1">
                <a:solidFill>
                  <a:schemeClr val="tx2"/>
                </a:solidFill>
              </a:rPr>
              <a:t>Useg</a:t>
            </a:r>
            <a:r>
              <a:rPr lang="en-US" sz="2800" dirty="0">
                <a:solidFill>
                  <a:schemeClr val="tx2"/>
                </a:solidFill>
              </a:rPr>
              <a:t>” </a:t>
            </a:r>
            <a:r>
              <a:rPr lang="en-US" sz="2800" dirty="0">
                <a:solidFill>
                  <a:schemeClr val="bg1"/>
                </a:solidFill>
              </a:rPr>
              <a:t>a well-trained ML algorithm that precisely processes bio-medical images that produces an output </a:t>
            </a:r>
            <a:endParaRPr lang="en-US" sz="28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A3DEF306-B483-66AB-4B61-08077268ED1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83476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5225" y="3688661"/>
            <a:ext cx="1348901" cy="220729"/>
          </a:xfrm>
          <a:custGeom>
            <a:avLst/>
            <a:gdLst/>
            <a:ahLst/>
            <a:cxnLst/>
            <a:rect l="l" t="t" r="r" b="b"/>
            <a:pathLst>
              <a:path w="1402191" h="229449">
                <a:moveTo>
                  <a:pt x="0" y="0"/>
                </a:moveTo>
                <a:lnTo>
                  <a:pt x="1402191" y="0"/>
                </a:lnTo>
                <a:lnTo>
                  <a:pt x="1402191" y="229450"/>
                </a:lnTo>
                <a:lnTo>
                  <a:pt x="0" y="229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196759" y="727268"/>
            <a:ext cx="3830031" cy="4040303"/>
            <a:chOff x="0" y="0"/>
            <a:chExt cx="2475274" cy="2611169"/>
          </a:xfrm>
        </p:grpSpPr>
        <p:sp>
          <p:nvSpPr>
            <p:cNvPr id="4" name="Freeform 4"/>
            <p:cNvSpPr/>
            <p:nvPr/>
          </p:nvSpPr>
          <p:spPr>
            <a:xfrm>
              <a:off x="0" y="0"/>
              <a:ext cx="2475274" cy="2611169"/>
            </a:xfrm>
            <a:custGeom>
              <a:avLst/>
              <a:gdLst/>
              <a:ahLst/>
              <a:cxnLst/>
              <a:rect l="l" t="t" r="r" b="b"/>
              <a:pathLst>
                <a:path w="2475274" h="2611169">
                  <a:moveTo>
                    <a:pt x="2350814" y="2611169"/>
                  </a:moveTo>
                  <a:lnTo>
                    <a:pt x="124460" y="2611169"/>
                  </a:lnTo>
                  <a:cubicBezTo>
                    <a:pt x="55880" y="2611169"/>
                    <a:pt x="0" y="2555289"/>
                    <a:pt x="0" y="2486709"/>
                  </a:cubicBezTo>
                  <a:lnTo>
                    <a:pt x="0" y="124460"/>
                  </a:lnTo>
                  <a:cubicBezTo>
                    <a:pt x="0" y="55880"/>
                    <a:pt x="55880" y="0"/>
                    <a:pt x="124460" y="0"/>
                  </a:cubicBezTo>
                  <a:lnTo>
                    <a:pt x="2350814" y="0"/>
                  </a:lnTo>
                  <a:cubicBezTo>
                    <a:pt x="2419394" y="0"/>
                    <a:pt x="2475274" y="55880"/>
                    <a:pt x="2475274" y="124460"/>
                  </a:cubicBezTo>
                  <a:lnTo>
                    <a:pt x="2475274" y="2486709"/>
                  </a:lnTo>
                  <a:cubicBezTo>
                    <a:pt x="2475274" y="2555289"/>
                    <a:pt x="2419394" y="2611169"/>
                    <a:pt x="2350814" y="2611169"/>
                  </a:cubicBezTo>
                  <a:close/>
                </a:path>
              </a:pathLst>
            </a:custGeom>
            <a:solidFill>
              <a:srgbClr val="E47A52"/>
            </a:solidFill>
          </p:spPr>
        </p:sp>
      </p:grpSp>
      <p:sp>
        <p:nvSpPr>
          <p:cNvPr id="5" name="Freeform 5"/>
          <p:cNvSpPr/>
          <p:nvPr/>
        </p:nvSpPr>
        <p:spPr>
          <a:xfrm>
            <a:off x="5274179" y="6440898"/>
            <a:ext cx="1100542" cy="666328"/>
          </a:xfrm>
          <a:custGeom>
            <a:avLst/>
            <a:gdLst/>
            <a:ahLst/>
            <a:cxnLst/>
            <a:rect l="l" t="t" r="r" b="b"/>
            <a:pathLst>
              <a:path w="1144020" h="692652">
                <a:moveTo>
                  <a:pt x="0" y="0"/>
                </a:moveTo>
                <a:lnTo>
                  <a:pt x="1144019" y="0"/>
                </a:lnTo>
                <a:lnTo>
                  <a:pt x="1144019" y="692651"/>
                </a:lnTo>
                <a:lnTo>
                  <a:pt x="0" y="692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541255" y="4941753"/>
            <a:ext cx="2107939" cy="325773"/>
          </a:xfrm>
          <a:custGeom>
            <a:avLst/>
            <a:gdLst/>
            <a:ahLst/>
            <a:cxnLst/>
            <a:rect l="l" t="t" r="r" b="b"/>
            <a:pathLst>
              <a:path w="2191216" h="338643">
                <a:moveTo>
                  <a:pt x="0" y="0"/>
                </a:moveTo>
                <a:lnTo>
                  <a:pt x="2191216" y="0"/>
                </a:lnTo>
                <a:lnTo>
                  <a:pt x="2191216" y="338643"/>
                </a:lnTo>
                <a:lnTo>
                  <a:pt x="0" y="338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5400000">
            <a:off x="5330266" y="733987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5196759" y="5175944"/>
            <a:ext cx="3830031" cy="2939310"/>
            <a:chOff x="0" y="0"/>
            <a:chExt cx="2475274" cy="1899619"/>
          </a:xfrm>
        </p:grpSpPr>
        <p:sp>
          <p:nvSpPr>
            <p:cNvPr id="9" name="Freeform 9"/>
            <p:cNvSpPr/>
            <p:nvPr/>
          </p:nvSpPr>
          <p:spPr>
            <a:xfrm>
              <a:off x="0" y="0"/>
              <a:ext cx="2475274" cy="1899619"/>
            </a:xfrm>
            <a:custGeom>
              <a:avLst/>
              <a:gdLst/>
              <a:ahLst/>
              <a:cxnLst/>
              <a:rect l="l" t="t" r="r" b="b"/>
              <a:pathLst>
                <a:path w="2475274" h="1899619">
                  <a:moveTo>
                    <a:pt x="2350814" y="1899619"/>
                  </a:moveTo>
                  <a:lnTo>
                    <a:pt x="124460" y="1899619"/>
                  </a:lnTo>
                  <a:cubicBezTo>
                    <a:pt x="55880" y="1899619"/>
                    <a:pt x="0" y="1843739"/>
                    <a:pt x="0" y="1775159"/>
                  </a:cubicBezTo>
                  <a:lnTo>
                    <a:pt x="0" y="124460"/>
                  </a:lnTo>
                  <a:cubicBezTo>
                    <a:pt x="0" y="55880"/>
                    <a:pt x="55880" y="0"/>
                    <a:pt x="124460" y="0"/>
                  </a:cubicBezTo>
                  <a:lnTo>
                    <a:pt x="2350814" y="0"/>
                  </a:lnTo>
                  <a:cubicBezTo>
                    <a:pt x="2419394" y="0"/>
                    <a:pt x="2475274" y="55880"/>
                    <a:pt x="2475274" y="124460"/>
                  </a:cubicBezTo>
                  <a:lnTo>
                    <a:pt x="2475274" y="1775159"/>
                  </a:lnTo>
                  <a:cubicBezTo>
                    <a:pt x="2475274" y="1843739"/>
                    <a:pt x="2419394" y="1899619"/>
                    <a:pt x="2350814" y="1899619"/>
                  </a:cubicBezTo>
                  <a:close/>
                </a:path>
              </a:pathLst>
            </a:custGeom>
            <a:solidFill>
              <a:srgbClr val="C5D9DD"/>
            </a:solidFill>
          </p:spPr>
        </p:sp>
      </p:grpSp>
      <p:sp>
        <p:nvSpPr>
          <p:cNvPr id="10" name="Freeform 10"/>
          <p:cNvSpPr/>
          <p:nvPr/>
        </p:nvSpPr>
        <p:spPr>
          <a:xfrm rot="5400000">
            <a:off x="11342681" y="9308597"/>
            <a:ext cx="2107939" cy="306609"/>
          </a:xfrm>
          <a:custGeom>
            <a:avLst/>
            <a:gdLst/>
            <a:ahLst/>
            <a:cxnLst/>
            <a:rect l="l" t="t" r="r" b="b"/>
            <a:pathLst>
              <a:path w="2191216" h="318722">
                <a:moveTo>
                  <a:pt x="0" y="0"/>
                </a:moveTo>
                <a:lnTo>
                  <a:pt x="2191217" y="0"/>
                </a:lnTo>
                <a:lnTo>
                  <a:pt x="2191217" y="318722"/>
                </a:lnTo>
                <a:lnTo>
                  <a:pt x="0" y="3187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1" name="Group 11"/>
          <p:cNvGrpSpPr/>
          <p:nvPr/>
        </p:nvGrpSpPr>
        <p:grpSpPr>
          <a:xfrm>
            <a:off x="9264578" y="3989738"/>
            <a:ext cx="3804229" cy="5568647"/>
            <a:chOff x="0" y="0"/>
            <a:chExt cx="2458600" cy="3598908"/>
          </a:xfrm>
        </p:grpSpPr>
        <p:sp>
          <p:nvSpPr>
            <p:cNvPr id="12" name="Freeform 12"/>
            <p:cNvSpPr/>
            <p:nvPr/>
          </p:nvSpPr>
          <p:spPr>
            <a:xfrm>
              <a:off x="0" y="0"/>
              <a:ext cx="2458600" cy="3598908"/>
            </a:xfrm>
            <a:custGeom>
              <a:avLst/>
              <a:gdLst/>
              <a:ahLst/>
              <a:cxnLst/>
              <a:rect l="l" t="t" r="r" b="b"/>
              <a:pathLst>
                <a:path w="2458600" h="3598908">
                  <a:moveTo>
                    <a:pt x="2334140" y="3598908"/>
                  </a:moveTo>
                  <a:lnTo>
                    <a:pt x="124460" y="3598908"/>
                  </a:lnTo>
                  <a:cubicBezTo>
                    <a:pt x="55880" y="3598908"/>
                    <a:pt x="0" y="3543028"/>
                    <a:pt x="0" y="3474448"/>
                  </a:cubicBezTo>
                  <a:lnTo>
                    <a:pt x="0" y="124460"/>
                  </a:lnTo>
                  <a:cubicBezTo>
                    <a:pt x="0" y="55880"/>
                    <a:pt x="55880" y="0"/>
                    <a:pt x="124460" y="0"/>
                  </a:cubicBezTo>
                  <a:lnTo>
                    <a:pt x="2334140" y="0"/>
                  </a:lnTo>
                  <a:cubicBezTo>
                    <a:pt x="2402720" y="0"/>
                    <a:pt x="2458600" y="55880"/>
                    <a:pt x="2458600" y="124460"/>
                  </a:cubicBezTo>
                  <a:lnTo>
                    <a:pt x="2458600" y="3474448"/>
                  </a:lnTo>
                  <a:cubicBezTo>
                    <a:pt x="2458600" y="3543028"/>
                    <a:pt x="2402720" y="3598908"/>
                    <a:pt x="2334140" y="3598908"/>
                  </a:cubicBezTo>
                  <a:close/>
                </a:path>
              </a:pathLst>
            </a:custGeom>
            <a:solidFill>
              <a:srgbClr val="EFA272"/>
            </a:solidFill>
          </p:spPr>
        </p:sp>
      </p:grpSp>
      <p:sp>
        <p:nvSpPr>
          <p:cNvPr id="13" name="Freeform 13"/>
          <p:cNvSpPr/>
          <p:nvPr/>
        </p:nvSpPr>
        <p:spPr>
          <a:xfrm>
            <a:off x="8758320" y="9170840"/>
            <a:ext cx="1185805" cy="582123"/>
          </a:xfrm>
          <a:custGeom>
            <a:avLst/>
            <a:gdLst/>
            <a:ahLst/>
            <a:cxnLst/>
            <a:rect l="l" t="t" r="r" b="b"/>
            <a:pathLst>
              <a:path w="1232652" h="605120">
                <a:moveTo>
                  <a:pt x="0" y="0"/>
                </a:moveTo>
                <a:lnTo>
                  <a:pt x="1232652" y="0"/>
                </a:lnTo>
                <a:lnTo>
                  <a:pt x="1232652" y="605120"/>
                </a:lnTo>
                <a:lnTo>
                  <a:pt x="0" y="6051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4" name="Group 14"/>
          <p:cNvGrpSpPr/>
          <p:nvPr/>
        </p:nvGrpSpPr>
        <p:grpSpPr>
          <a:xfrm>
            <a:off x="9264578" y="-297890"/>
            <a:ext cx="3804229" cy="3986552"/>
            <a:chOff x="0" y="0"/>
            <a:chExt cx="2458600" cy="2576430"/>
          </a:xfrm>
        </p:grpSpPr>
        <p:sp>
          <p:nvSpPr>
            <p:cNvPr id="15" name="Freeform 15"/>
            <p:cNvSpPr/>
            <p:nvPr/>
          </p:nvSpPr>
          <p:spPr>
            <a:xfrm>
              <a:off x="0" y="0"/>
              <a:ext cx="2458600" cy="2576431"/>
            </a:xfrm>
            <a:custGeom>
              <a:avLst/>
              <a:gdLst/>
              <a:ahLst/>
              <a:cxnLst/>
              <a:rect l="l" t="t" r="r" b="b"/>
              <a:pathLst>
                <a:path w="2458600" h="2576431">
                  <a:moveTo>
                    <a:pt x="2334140" y="2576431"/>
                  </a:moveTo>
                  <a:lnTo>
                    <a:pt x="124460" y="2576431"/>
                  </a:lnTo>
                  <a:cubicBezTo>
                    <a:pt x="55880" y="2576431"/>
                    <a:pt x="0" y="2520550"/>
                    <a:pt x="0" y="2451970"/>
                  </a:cubicBezTo>
                  <a:lnTo>
                    <a:pt x="0" y="124460"/>
                  </a:lnTo>
                  <a:cubicBezTo>
                    <a:pt x="0" y="55880"/>
                    <a:pt x="55880" y="0"/>
                    <a:pt x="124460" y="0"/>
                  </a:cubicBezTo>
                  <a:lnTo>
                    <a:pt x="2334140" y="0"/>
                  </a:lnTo>
                  <a:cubicBezTo>
                    <a:pt x="2402720" y="0"/>
                    <a:pt x="2458600" y="55880"/>
                    <a:pt x="2458600" y="124460"/>
                  </a:cubicBezTo>
                  <a:lnTo>
                    <a:pt x="2458600" y="2451970"/>
                  </a:lnTo>
                  <a:cubicBezTo>
                    <a:pt x="2458600" y="2520550"/>
                    <a:pt x="2402720" y="2576431"/>
                    <a:pt x="2334140" y="2576431"/>
                  </a:cubicBezTo>
                  <a:close/>
                </a:path>
              </a:pathLst>
            </a:custGeom>
            <a:solidFill>
              <a:srgbClr val="E6501E"/>
            </a:solidFill>
          </p:spPr>
        </p:sp>
      </p:grpSp>
      <p:sp>
        <p:nvSpPr>
          <p:cNvPr id="16" name="Freeform 16"/>
          <p:cNvSpPr/>
          <p:nvPr/>
        </p:nvSpPr>
        <p:spPr>
          <a:xfrm>
            <a:off x="11856902" y="5659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4853138" y="9729554"/>
            <a:ext cx="1312406" cy="272026"/>
          </a:xfrm>
          <a:custGeom>
            <a:avLst/>
            <a:gdLst/>
            <a:ahLst/>
            <a:cxnLst/>
            <a:rect l="l" t="t" r="r" b="b"/>
            <a:pathLst>
              <a:path w="1364254" h="282773">
                <a:moveTo>
                  <a:pt x="0" y="0"/>
                </a:moveTo>
                <a:lnTo>
                  <a:pt x="1364254" y="0"/>
                </a:lnTo>
                <a:lnTo>
                  <a:pt x="1364254" y="282773"/>
                </a:lnTo>
                <a:lnTo>
                  <a:pt x="0" y="2827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8" name="Group 18"/>
          <p:cNvGrpSpPr/>
          <p:nvPr/>
        </p:nvGrpSpPr>
        <p:grpSpPr>
          <a:xfrm>
            <a:off x="6270090" y="8142109"/>
            <a:ext cx="2790180" cy="2209804"/>
            <a:chOff x="7739" y="-176541"/>
            <a:chExt cx="1803239" cy="1287551"/>
          </a:xfrm>
        </p:grpSpPr>
        <p:sp>
          <p:nvSpPr>
            <p:cNvPr id="19" name="Freeform 19"/>
            <p:cNvSpPr/>
            <p:nvPr/>
          </p:nvSpPr>
          <p:spPr>
            <a:xfrm>
              <a:off x="7739" y="-176541"/>
              <a:ext cx="1803239" cy="1287551"/>
            </a:xfrm>
            <a:custGeom>
              <a:avLst/>
              <a:gdLst/>
              <a:ahLst/>
              <a:cxnLst/>
              <a:rect l="l" t="t" r="r" b="b"/>
              <a:pathLst>
                <a:path w="1803239" h="1287551">
                  <a:moveTo>
                    <a:pt x="1678779" y="1287550"/>
                  </a:moveTo>
                  <a:lnTo>
                    <a:pt x="124460" y="1287550"/>
                  </a:lnTo>
                  <a:cubicBezTo>
                    <a:pt x="55880" y="1287550"/>
                    <a:pt x="0" y="1231670"/>
                    <a:pt x="0" y="1163090"/>
                  </a:cubicBezTo>
                  <a:lnTo>
                    <a:pt x="0" y="124460"/>
                  </a:lnTo>
                  <a:cubicBezTo>
                    <a:pt x="0" y="55880"/>
                    <a:pt x="55880" y="0"/>
                    <a:pt x="124460" y="0"/>
                  </a:cubicBezTo>
                  <a:lnTo>
                    <a:pt x="1678779" y="0"/>
                  </a:lnTo>
                  <a:cubicBezTo>
                    <a:pt x="1747359" y="0"/>
                    <a:pt x="1803239" y="55880"/>
                    <a:pt x="1803239" y="124460"/>
                  </a:cubicBezTo>
                  <a:lnTo>
                    <a:pt x="1803239" y="1163091"/>
                  </a:lnTo>
                  <a:cubicBezTo>
                    <a:pt x="1803239" y="1231670"/>
                    <a:pt x="1747359" y="1287551"/>
                    <a:pt x="1678779" y="1287551"/>
                  </a:cubicBezTo>
                  <a:close/>
                </a:path>
              </a:pathLst>
            </a:custGeom>
            <a:solidFill>
              <a:srgbClr val="E6501E"/>
            </a:solidFill>
          </p:spPr>
          <p:txBody>
            <a:bodyPr/>
            <a:lstStyle/>
            <a:p>
              <a:endParaRPr lang="en-IN" sz="1347" dirty="0"/>
            </a:p>
          </p:txBody>
        </p:sp>
      </p:grpSp>
      <p:sp>
        <p:nvSpPr>
          <p:cNvPr id="20" name="Freeform 20"/>
          <p:cNvSpPr/>
          <p:nvPr/>
        </p:nvSpPr>
        <p:spPr>
          <a:xfrm rot="5400000">
            <a:off x="5274179" y="2261013"/>
            <a:ext cx="1187155" cy="1190954"/>
          </a:xfrm>
          <a:custGeom>
            <a:avLst/>
            <a:gdLst/>
            <a:ahLst/>
            <a:cxnLst/>
            <a:rect l="l" t="t" r="r" b="b"/>
            <a:pathLst>
              <a:path w="1234055" h="1238004">
                <a:moveTo>
                  <a:pt x="0" y="0"/>
                </a:moveTo>
                <a:lnTo>
                  <a:pt x="1234055" y="0"/>
                </a:lnTo>
                <a:lnTo>
                  <a:pt x="1234055" y="1238004"/>
                </a:lnTo>
                <a:lnTo>
                  <a:pt x="0" y="12380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1" name="Freeform 21"/>
          <p:cNvSpPr/>
          <p:nvPr/>
        </p:nvSpPr>
        <p:spPr>
          <a:xfrm>
            <a:off x="5530817" y="-297890"/>
            <a:ext cx="951339" cy="708974"/>
          </a:xfrm>
          <a:custGeom>
            <a:avLst/>
            <a:gdLst/>
            <a:ahLst/>
            <a:cxnLst/>
            <a:rect l="l" t="t" r="r" b="b"/>
            <a:pathLst>
              <a:path w="988923" h="736983">
                <a:moveTo>
                  <a:pt x="0" y="0"/>
                </a:moveTo>
                <a:lnTo>
                  <a:pt x="988923" y="0"/>
                </a:lnTo>
                <a:lnTo>
                  <a:pt x="988923" y="736983"/>
                </a:lnTo>
                <a:lnTo>
                  <a:pt x="0" y="7369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TextBox 22"/>
          <p:cNvSpPr txBox="1"/>
          <p:nvPr/>
        </p:nvSpPr>
        <p:spPr>
          <a:xfrm>
            <a:off x="6461334" y="8248449"/>
            <a:ext cx="2451348" cy="187552"/>
          </a:xfrm>
          <a:prstGeom prst="rect">
            <a:avLst/>
          </a:prstGeom>
        </p:spPr>
        <p:txBody>
          <a:bodyPr wrap="square" lIns="0" tIns="0" rIns="0" bIns="0" rtlCol="0" anchor="t">
            <a:spAutoFit/>
          </a:bodyPr>
          <a:lstStyle/>
          <a:p>
            <a:pPr algn="ctr">
              <a:lnSpc>
                <a:spcPts val="1615"/>
              </a:lnSpc>
              <a:spcBef>
                <a:spcPct val="0"/>
              </a:spcBef>
            </a:pPr>
            <a:r>
              <a:rPr lang="en-US" sz="1154" b="1" spc="185" dirty="0">
                <a:solidFill>
                  <a:srgbClr val="FFCD4D"/>
                </a:solidFill>
                <a:latin typeface="Montserrat Light Bold"/>
                <a:ea typeface="Montserrat Light Bold"/>
                <a:cs typeface="Montserrat Light Bold"/>
                <a:sym typeface="Montserrat Light Bold"/>
              </a:rPr>
              <a:t>FEATURE 5: </a:t>
            </a:r>
            <a:r>
              <a:rPr lang="en-US" sz="1154" b="1" spc="185" dirty="0" err="1">
                <a:solidFill>
                  <a:srgbClr val="FFCD4D"/>
                </a:solidFill>
                <a:latin typeface="Montserrat Light Bold"/>
                <a:ea typeface="Montserrat Light Bold"/>
                <a:cs typeface="Montserrat Light Bold"/>
                <a:sym typeface="Montserrat Light Bold"/>
              </a:rPr>
              <a:t>Useg</a:t>
            </a:r>
            <a:r>
              <a:rPr lang="en-US" sz="1154" b="1" spc="185" dirty="0">
                <a:solidFill>
                  <a:srgbClr val="FFCD4D"/>
                </a:solidFill>
                <a:latin typeface="Montserrat Light Bold"/>
                <a:ea typeface="Montserrat Light Bold"/>
                <a:cs typeface="Montserrat Light Bold"/>
                <a:sym typeface="Montserrat Light Bold"/>
              </a:rPr>
              <a:t> </a:t>
            </a:r>
          </a:p>
        </p:txBody>
      </p:sp>
      <p:sp>
        <p:nvSpPr>
          <p:cNvPr id="23" name="TextBox 23"/>
          <p:cNvSpPr txBox="1"/>
          <p:nvPr/>
        </p:nvSpPr>
        <p:spPr>
          <a:xfrm>
            <a:off x="5698711" y="5520523"/>
            <a:ext cx="3328079" cy="444161"/>
          </a:xfrm>
          <a:prstGeom prst="rect">
            <a:avLst/>
          </a:prstGeom>
        </p:spPr>
        <p:txBody>
          <a:bodyPr wrap="square" lIns="0" tIns="0" rIns="0" bIns="0" rtlCol="0" anchor="t">
            <a:spAutoFit/>
          </a:bodyPr>
          <a:lstStyle/>
          <a:p>
            <a:pPr>
              <a:lnSpc>
                <a:spcPts val="3770"/>
              </a:lnSpc>
            </a:pPr>
            <a:r>
              <a:rPr lang="en-US" sz="2693" dirty="0">
                <a:solidFill>
                  <a:srgbClr val="1C3066"/>
                </a:solidFill>
                <a:latin typeface="Rubik Mono"/>
                <a:ea typeface="Rubik Mono"/>
                <a:cs typeface="Rubik Mono"/>
                <a:sym typeface="Rubik Mono"/>
              </a:rPr>
              <a:t>FEATURE 3</a:t>
            </a:r>
          </a:p>
        </p:txBody>
      </p:sp>
      <p:sp>
        <p:nvSpPr>
          <p:cNvPr id="24" name="TextBox 24"/>
          <p:cNvSpPr txBox="1"/>
          <p:nvPr/>
        </p:nvSpPr>
        <p:spPr>
          <a:xfrm>
            <a:off x="6236610" y="1311569"/>
            <a:ext cx="2790180" cy="444161"/>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FEATURE 1</a:t>
            </a:r>
          </a:p>
        </p:txBody>
      </p:sp>
      <p:sp>
        <p:nvSpPr>
          <p:cNvPr id="25" name="TextBox 25"/>
          <p:cNvSpPr txBox="1"/>
          <p:nvPr/>
        </p:nvSpPr>
        <p:spPr>
          <a:xfrm>
            <a:off x="9600656" y="458488"/>
            <a:ext cx="2790180" cy="444161"/>
          </a:xfrm>
          <a:prstGeom prst="rect">
            <a:avLst/>
          </a:prstGeom>
        </p:spPr>
        <p:txBody>
          <a:bodyPr lIns="0" tIns="0" rIns="0" bIns="0" rtlCol="0" anchor="t">
            <a:spAutoFit/>
          </a:bodyPr>
          <a:lstStyle/>
          <a:p>
            <a:pPr>
              <a:lnSpc>
                <a:spcPts val="3770"/>
              </a:lnSpc>
            </a:pPr>
            <a:r>
              <a:rPr lang="en-US" sz="2693" dirty="0">
                <a:solidFill>
                  <a:srgbClr val="FFCD4D"/>
                </a:solidFill>
                <a:latin typeface="Rubik Mono"/>
                <a:ea typeface="Rubik Mono"/>
                <a:cs typeface="Rubik Mono"/>
                <a:sym typeface="Rubik Mono"/>
              </a:rPr>
              <a:t>FEATURE2</a:t>
            </a:r>
          </a:p>
        </p:txBody>
      </p:sp>
      <p:sp>
        <p:nvSpPr>
          <p:cNvPr id="26" name="TextBox 26"/>
          <p:cNvSpPr txBox="1"/>
          <p:nvPr/>
        </p:nvSpPr>
        <p:spPr>
          <a:xfrm>
            <a:off x="9600656" y="4354017"/>
            <a:ext cx="3132073" cy="931473"/>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FEATURE 4</a:t>
            </a:r>
          </a:p>
          <a:p>
            <a:pPr>
              <a:lnSpc>
                <a:spcPts val="3770"/>
              </a:lnSpc>
            </a:pPr>
            <a:r>
              <a:rPr lang="en-US" sz="2693" dirty="0">
                <a:solidFill>
                  <a:srgbClr val="FFFFFF"/>
                </a:solidFill>
                <a:latin typeface="Rubik Mono"/>
                <a:ea typeface="Rubik Mono"/>
                <a:cs typeface="Rubik Mono"/>
                <a:sym typeface="Rubik Mono"/>
              </a:rPr>
              <a:t>ONE CARD</a:t>
            </a:r>
          </a:p>
        </p:txBody>
      </p:sp>
      <p:sp>
        <p:nvSpPr>
          <p:cNvPr id="27" name="TextBox 27"/>
          <p:cNvSpPr txBox="1"/>
          <p:nvPr/>
        </p:nvSpPr>
        <p:spPr>
          <a:xfrm>
            <a:off x="6236610" y="2153873"/>
            <a:ext cx="2340732" cy="187552"/>
          </a:xfrm>
          <a:prstGeom prst="rect">
            <a:avLst/>
          </a:prstGeom>
        </p:spPr>
        <p:txBody>
          <a:bodyPr lIns="0" tIns="0" rIns="0" bIns="0" rtlCol="0" anchor="t">
            <a:spAutoFit/>
          </a:bodyPr>
          <a:lstStyle/>
          <a:p>
            <a:pPr>
              <a:lnSpc>
                <a:spcPts val="1615"/>
              </a:lnSpc>
              <a:spcBef>
                <a:spcPct val="0"/>
              </a:spcBef>
            </a:pPr>
            <a:r>
              <a:rPr lang="en-US" sz="1154" b="1" spc="185" dirty="0">
                <a:solidFill>
                  <a:srgbClr val="FFFFFF"/>
                </a:solidFill>
                <a:latin typeface="Montserrat Light Bold"/>
                <a:ea typeface="Montserrat Light Bold"/>
                <a:cs typeface="Montserrat Light Bold"/>
                <a:sym typeface="Montserrat Light Bold"/>
              </a:rPr>
              <a:t>BOOK APPOINTMENTS!!</a:t>
            </a:r>
          </a:p>
        </p:txBody>
      </p:sp>
      <p:sp>
        <p:nvSpPr>
          <p:cNvPr id="28" name="TextBox 28"/>
          <p:cNvSpPr txBox="1"/>
          <p:nvPr/>
        </p:nvSpPr>
        <p:spPr>
          <a:xfrm>
            <a:off x="6236610" y="440773"/>
            <a:ext cx="2790180" cy="215828"/>
          </a:xfrm>
          <a:prstGeom prst="rect">
            <a:avLst/>
          </a:prstGeom>
        </p:spPr>
        <p:txBody>
          <a:bodyPr lIns="0" tIns="0" rIns="0" bIns="0" rtlCol="0" anchor="t">
            <a:spAutoFit/>
          </a:bodyPr>
          <a:lstStyle/>
          <a:p>
            <a:pPr>
              <a:lnSpc>
                <a:spcPts val="1615"/>
              </a:lnSpc>
              <a:spcBef>
                <a:spcPct val="0"/>
              </a:spcBef>
            </a:pPr>
            <a:r>
              <a:rPr lang="en-US" sz="1924" b="1" spc="185" dirty="0" err="1">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uSpark</a:t>
            </a:r>
            <a:r>
              <a:rPr lang="en-US" sz="1924" b="1" spc="185" dirty="0">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 Application </a:t>
            </a:r>
          </a:p>
        </p:txBody>
      </p:sp>
      <p:sp>
        <p:nvSpPr>
          <p:cNvPr id="29" name="TextBox 29"/>
          <p:cNvSpPr txBox="1"/>
          <p:nvPr/>
        </p:nvSpPr>
        <p:spPr>
          <a:xfrm>
            <a:off x="5918623" y="5923014"/>
            <a:ext cx="2658719" cy="187552"/>
          </a:xfrm>
          <a:prstGeom prst="rect">
            <a:avLst/>
          </a:prstGeom>
        </p:spPr>
        <p:txBody>
          <a:bodyPr wrap="square" lIns="0" tIns="0" rIns="0" bIns="0" rtlCol="0" anchor="t">
            <a:spAutoFit/>
          </a:bodyPr>
          <a:lstStyle/>
          <a:p>
            <a:pPr>
              <a:lnSpc>
                <a:spcPts val="1615"/>
              </a:lnSpc>
              <a:spcBef>
                <a:spcPct val="0"/>
              </a:spcBef>
            </a:pPr>
            <a:r>
              <a:rPr lang="en-US" sz="1154" b="1" spc="185" dirty="0">
                <a:solidFill>
                  <a:srgbClr val="1C3066"/>
                </a:solidFill>
                <a:latin typeface="Montserrat Light Bold"/>
                <a:ea typeface="Montserrat Light Bold"/>
                <a:cs typeface="Montserrat Light Bold"/>
                <a:sym typeface="Montserrat Light Bold"/>
              </a:rPr>
              <a:t>CHATBOT – </a:t>
            </a:r>
            <a:r>
              <a:rPr lang="en-US" sz="1154" b="1" spc="185" dirty="0" err="1">
                <a:solidFill>
                  <a:srgbClr val="1C3066"/>
                </a:solidFill>
                <a:latin typeface="Montserrat Light Bold"/>
                <a:ea typeface="Montserrat Light Bold"/>
                <a:cs typeface="Montserrat Light Bold"/>
                <a:sym typeface="Montserrat Light Bold"/>
              </a:rPr>
              <a:t>Uheal</a:t>
            </a:r>
            <a:r>
              <a:rPr lang="en-US" sz="1154" b="1" spc="185" dirty="0">
                <a:solidFill>
                  <a:srgbClr val="1C3066"/>
                </a:solidFill>
                <a:latin typeface="Montserrat Light Bold"/>
                <a:ea typeface="Montserrat Light Bold"/>
                <a:cs typeface="Montserrat Light Bold"/>
                <a:sym typeface="Montserrat Light Bold"/>
              </a:rPr>
              <a:t> </a:t>
            </a:r>
          </a:p>
        </p:txBody>
      </p:sp>
      <p:sp>
        <p:nvSpPr>
          <p:cNvPr id="30" name="TextBox 30"/>
          <p:cNvSpPr txBox="1"/>
          <p:nvPr/>
        </p:nvSpPr>
        <p:spPr>
          <a:xfrm>
            <a:off x="9600656" y="1136630"/>
            <a:ext cx="2340732" cy="392736"/>
          </a:xfrm>
          <a:prstGeom prst="rect">
            <a:avLst/>
          </a:prstGeom>
        </p:spPr>
        <p:txBody>
          <a:bodyPr lIns="0" tIns="0" rIns="0" bIns="0" rtlCol="0" anchor="t">
            <a:spAutoFit/>
          </a:bodyPr>
          <a:lstStyle/>
          <a:p>
            <a:pPr>
              <a:lnSpc>
                <a:spcPts val="1615"/>
              </a:lnSpc>
              <a:spcBef>
                <a:spcPct val="0"/>
              </a:spcBef>
            </a:pPr>
            <a:r>
              <a:rPr lang="en-US" sz="1154" b="1" spc="185" dirty="0">
                <a:solidFill>
                  <a:srgbClr val="FFFFFF"/>
                </a:solidFill>
                <a:latin typeface="Montserrat Light Bold"/>
                <a:ea typeface="Montserrat Light Bold"/>
                <a:cs typeface="Montserrat Light Bold"/>
                <a:sym typeface="Montserrat Light Bold"/>
              </a:rPr>
              <a:t>HOSPITAL RECOMMENDATIONS</a:t>
            </a:r>
          </a:p>
        </p:txBody>
      </p:sp>
      <p:sp>
        <p:nvSpPr>
          <p:cNvPr id="31" name="TextBox 30">
            <a:extLst>
              <a:ext uri="{FF2B5EF4-FFF2-40B4-BE49-F238E27FC236}">
                <a16:creationId xmlns:a16="http://schemas.microsoft.com/office/drawing/2014/main" id="{275D711E-AEF5-0871-3A65-111153D3004D}"/>
              </a:ext>
            </a:extLst>
          </p:cNvPr>
          <p:cNvSpPr txBox="1"/>
          <p:nvPr/>
        </p:nvSpPr>
        <p:spPr>
          <a:xfrm>
            <a:off x="6236609" y="2871074"/>
            <a:ext cx="2521710" cy="1543436"/>
          </a:xfrm>
          <a:prstGeom prst="rect">
            <a:avLst/>
          </a:prstGeom>
          <a:noFill/>
        </p:spPr>
        <p:txBody>
          <a:bodyPr wrap="square" rtlCol="0">
            <a:spAutoFit/>
          </a:bodyPr>
          <a:lstStyle/>
          <a:p>
            <a:r>
              <a:rPr lang="en-US" sz="1347" dirty="0" err="1">
                <a:solidFill>
                  <a:schemeClr val="bg1"/>
                </a:solidFill>
                <a:latin typeface="Montserrat Light Bold" panose="020B0604020202020204" charset="0"/>
              </a:rPr>
              <a:t>uSpark</a:t>
            </a:r>
            <a:r>
              <a:rPr lang="en-US" sz="1347" dirty="0">
                <a:solidFill>
                  <a:schemeClr val="bg1"/>
                </a:solidFill>
                <a:latin typeface="Montserrat Light Bold" panose="020B0604020202020204" charset="0"/>
              </a:rPr>
              <a:t> allows users to make appointments which can be in-person or virtual based on their availability and doctor’s availability , in contrast to the traditional way of making appointments</a:t>
            </a:r>
            <a:endParaRPr lang="en-IN" sz="1347" dirty="0">
              <a:solidFill>
                <a:schemeClr val="bg1"/>
              </a:solidFill>
              <a:latin typeface="Montserrat Light Bold" panose="020B0604020202020204" charset="0"/>
            </a:endParaRPr>
          </a:p>
        </p:txBody>
      </p:sp>
      <p:sp>
        <p:nvSpPr>
          <p:cNvPr id="35" name="TextBox 34">
            <a:extLst>
              <a:ext uri="{FF2B5EF4-FFF2-40B4-BE49-F238E27FC236}">
                <a16:creationId xmlns:a16="http://schemas.microsoft.com/office/drawing/2014/main" id="{BBDA8086-7413-9A68-DF10-C36C66AB01B0}"/>
              </a:ext>
            </a:extLst>
          </p:cNvPr>
          <p:cNvSpPr txBox="1"/>
          <p:nvPr/>
        </p:nvSpPr>
        <p:spPr>
          <a:xfrm>
            <a:off x="9541673" y="1505827"/>
            <a:ext cx="2701672" cy="1513235"/>
          </a:xfrm>
          <a:prstGeom prst="rect">
            <a:avLst/>
          </a:prstGeom>
          <a:noFill/>
        </p:spPr>
        <p:txBody>
          <a:bodyPr wrap="square">
            <a:spAutoFit/>
          </a:bodyPr>
          <a:lstStyle/>
          <a:p>
            <a:r>
              <a:rPr lang="en-US" sz="1154" dirty="0">
                <a:solidFill>
                  <a:schemeClr val="bg1"/>
                </a:solidFill>
                <a:latin typeface="Montserrat Light Bold" panose="020B0604020202020204" charset="0"/>
              </a:rPr>
              <a:t>Users can now see recommendations of hospitals that might be suitable for their issue. These recommendations on their assessment done via a series of questions asked by our chatbot “</a:t>
            </a:r>
            <a:r>
              <a:rPr lang="en-US" sz="1154" dirty="0" err="1">
                <a:solidFill>
                  <a:schemeClr val="bg1"/>
                </a:solidFill>
                <a:latin typeface="Montserrat Light Bold" panose="020B0604020202020204" charset="0"/>
              </a:rPr>
              <a:t>Uheal</a:t>
            </a:r>
            <a:r>
              <a:rPr lang="en-US" sz="1154" dirty="0">
                <a:solidFill>
                  <a:schemeClr val="bg1"/>
                </a:solidFill>
                <a:latin typeface="Montserrat Light Bold" panose="020B0604020202020204" charset="0"/>
              </a:rPr>
              <a:t>”</a:t>
            </a:r>
          </a:p>
          <a:p>
            <a:r>
              <a:rPr lang="en-US" sz="1154" dirty="0">
                <a:solidFill>
                  <a:schemeClr val="bg1"/>
                </a:solidFill>
                <a:latin typeface="Montserrat Light Bold" panose="020B0604020202020204" charset="0"/>
              </a:rPr>
              <a:t>Distance from Hospital, working hours can be seen. </a:t>
            </a:r>
            <a:endParaRPr lang="en-IN" sz="1154" dirty="0">
              <a:solidFill>
                <a:schemeClr val="bg1"/>
              </a:solidFill>
              <a:latin typeface="Montserrat Light Bold" panose="020B0604020202020204" charset="0"/>
            </a:endParaRPr>
          </a:p>
        </p:txBody>
      </p:sp>
      <p:sp>
        <p:nvSpPr>
          <p:cNvPr id="41" name="TextBox 40">
            <a:extLst>
              <a:ext uri="{FF2B5EF4-FFF2-40B4-BE49-F238E27FC236}">
                <a16:creationId xmlns:a16="http://schemas.microsoft.com/office/drawing/2014/main" id="{A906DED3-F24A-2108-1CDB-87A494C7AC2B}"/>
              </a:ext>
            </a:extLst>
          </p:cNvPr>
          <p:cNvSpPr txBox="1"/>
          <p:nvPr/>
        </p:nvSpPr>
        <p:spPr>
          <a:xfrm>
            <a:off x="9634620" y="5474247"/>
            <a:ext cx="2712249" cy="2994538"/>
          </a:xfrm>
          <a:prstGeom prst="rect">
            <a:avLst/>
          </a:prstGeom>
          <a:noFill/>
        </p:spPr>
        <p:txBody>
          <a:bodyPr wrap="square">
            <a:spAutoFit/>
          </a:bodyPr>
          <a:lstStyle/>
          <a:p>
            <a:r>
              <a:rPr lang="en-US" sz="1347" dirty="0" err="1">
                <a:solidFill>
                  <a:schemeClr val="bg1"/>
                </a:solidFill>
                <a:latin typeface="Montserrat Light Bold" panose="020B0604020202020204" charset="0"/>
              </a:rPr>
              <a:t>uHeal</a:t>
            </a:r>
            <a:r>
              <a:rPr lang="en-US" sz="1347" dirty="0">
                <a:solidFill>
                  <a:schemeClr val="bg1"/>
                </a:solidFill>
                <a:latin typeface="Montserrat Light Bold" panose="020B0604020202020204" charset="0"/>
              </a:rPr>
              <a:t> stores the details of the health issue of the patient which is obtained from the conducted assessment, all the assessment details are saved on ONE CARD along with the date of assessment.  One card involves patient’s assessment details, insurance details, personal details and a QR code that is used to share the ONE CARD, this completely eliminates the need for physical documents to store information. </a:t>
            </a:r>
            <a:endParaRPr lang="en-IN" sz="1347" dirty="0">
              <a:solidFill>
                <a:schemeClr val="bg1"/>
              </a:solidFill>
              <a:latin typeface="Montserrat Light Bold" panose="020B0604020202020204" charset="0"/>
            </a:endParaRPr>
          </a:p>
        </p:txBody>
      </p:sp>
      <p:sp>
        <p:nvSpPr>
          <p:cNvPr id="43" name="TextBox 42">
            <a:extLst>
              <a:ext uri="{FF2B5EF4-FFF2-40B4-BE49-F238E27FC236}">
                <a16:creationId xmlns:a16="http://schemas.microsoft.com/office/drawing/2014/main" id="{918192AF-39FA-93C0-D2FC-4B58EFBDBF1B}"/>
              </a:ext>
            </a:extLst>
          </p:cNvPr>
          <p:cNvSpPr txBox="1"/>
          <p:nvPr/>
        </p:nvSpPr>
        <p:spPr>
          <a:xfrm>
            <a:off x="5625406" y="6116756"/>
            <a:ext cx="2712249" cy="1513235"/>
          </a:xfrm>
          <a:prstGeom prst="rect">
            <a:avLst/>
          </a:prstGeom>
          <a:noFill/>
        </p:spPr>
        <p:txBody>
          <a:bodyPr wrap="square">
            <a:spAutoFit/>
          </a:bodyPr>
          <a:lstStyle/>
          <a:p>
            <a:r>
              <a:rPr lang="en-US" sz="1154" dirty="0" err="1">
                <a:solidFill>
                  <a:srgbClr val="002060"/>
                </a:solidFill>
                <a:latin typeface="Montserrat Light Bold" panose="020B0604020202020204" charset="0"/>
              </a:rPr>
              <a:t>uHeal</a:t>
            </a:r>
            <a:r>
              <a:rPr lang="en-US" sz="1154" dirty="0">
                <a:solidFill>
                  <a:srgbClr val="002060"/>
                </a:solidFill>
                <a:latin typeface="Montserrat Light Bold" panose="020B0604020202020204" charset="0"/>
              </a:rPr>
              <a:t> conducts assessment for the patients with the help of series of questions and also gives few preventive measures and also it makes appointments for the user by giving recommendations about hospitals, in contrast to traditional method of searching hospitals</a:t>
            </a:r>
            <a:endParaRPr lang="en-IN" sz="1154" dirty="0">
              <a:solidFill>
                <a:srgbClr val="002060"/>
              </a:solidFill>
              <a:latin typeface="Montserrat Light Bold" panose="020B0604020202020204" charset="0"/>
            </a:endParaRPr>
          </a:p>
        </p:txBody>
      </p:sp>
      <p:sp>
        <p:nvSpPr>
          <p:cNvPr id="47" name="TextBox 46">
            <a:extLst>
              <a:ext uri="{FF2B5EF4-FFF2-40B4-BE49-F238E27FC236}">
                <a16:creationId xmlns:a16="http://schemas.microsoft.com/office/drawing/2014/main" id="{D72BD5AA-11DA-236A-570E-BDC0C3798854}"/>
              </a:ext>
            </a:extLst>
          </p:cNvPr>
          <p:cNvSpPr txBox="1"/>
          <p:nvPr/>
        </p:nvSpPr>
        <p:spPr>
          <a:xfrm>
            <a:off x="6222705" y="8558324"/>
            <a:ext cx="2922978" cy="1336135"/>
          </a:xfrm>
          <a:prstGeom prst="rect">
            <a:avLst/>
          </a:prstGeom>
          <a:noFill/>
        </p:spPr>
        <p:txBody>
          <a:bodyPr wrap="square">
            <a:spAutoFit/>
          </a:bodyPr>
          <a:lstStyle/>
          <a:p>
            <a:r>
              <a:rPr lang="en-US" sz="1347" dirty="0" err="1">
                <a:solidFill>
                  <a:schemeClr val="bg1"/>
                </a:solidFill>
                <a:latin typeface="Montserrat Light Bold" panose="020B0604020202020204" charset="0"/>
              </a:rPr>
              <a:t>Useg</a:t>
            </a:r>
            <a:r>
              <a:rPr lang="en-US" sz="1347" dirty="0">
                <a:solidFill>
                  <a:schemeClr val="bg1"/>
                </a:solidFill>
                <a:latin typeface="Montserrat Light Bold" panose="020B0604020202020204" charset="0"/>
              </a:rPr>
              <a:t> is an ML algorithm that is used by doctors as a part of their diagnosis. </a:t>
            </a:r>
          </a:p>
          <a:p>
            <a:r>
              <a:rPr lang="en-US" sz="1347" dirty="0">
                <a:solidFill>
                  <a:schemeClr val="bg1"/>
                </a:solidFill>
                <a:latin typeface="Montserrat Light Bold" panose="020B0604020202020204" charset="0"/>
              </a:rPr>
              <a:t>This makes their work easier and helps them to narrow down the issue in a much </a:t>
            </a:r>
            <a:r>
              <a:rPr lang="en-US" sz="1347">
                <a:solidFill>
                  <a:schemeClr val="bg1"/>
                </a:solidFill>
                <a:latin typeface="Montserrat Light Bold" panose="020B0604020202020204" charset="0"/>
              </a:rPr>
              <a:t>quicker way</a:t>
            </a:r>
            <a:endParaRPr lang="en-IN" sz="1347" dirty="0">
              <a:solidFill>
                <a:schemeClr val="bg1"/>
              </a:solidFill>
              <a:latin typeface="Montserrat Light Bold" panose="020B0604020202020204" charset="0"/>
            </a:endParaRPr>
          </a:p>
        </p:txBody>
      </p:sp>
      <p:pic>
        <p:nvPicPr>
          <p:cNvPr id="32" name="Picture 31">
            <a:extLst>
              <a:ext uri="{FF2B5EF4-FFF2-40B4-BE49-F238E27FC236}">
                <a16:creationId xmlns:a16="http://schemas.microsoft.com/office/drawing/2014/main" id="{8837411A-13F6-C2C2-A25F-3A07246B5DDB}"/>
              </a:ext>
            </a:extLst>
          </p:cNvPr>
          <p:cNvPicPr>
            <a:picLocks noChangeAspect="1"/>
          </p:cNvPicPr>
          <p:nvPr/>
        </p:nvPicPr>
        <p:blipFill>
          <a:blip r:embed="rId22"/>
          <a:stretch>
            <a:fillRect/>
          </a:stretch>
        </p:blipFill>
        <p:spPr>
          <a:xfrm>
            <a:off x="16130563" y="-42861"/>
            <a:ext cx="2348464" cy="26434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sp>
        <p:nvSpPr>
          <p:cNvPr id="102" name="Google Shape;102;p13"/>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1</a:t>
            </a:r>
            <a:endParaRPr lang="en-US" dirty="0"/>
          </a:p>
        </p:txBody>
      </p:sp>
      <p:sp>
        <p:nvSpPr>
          <p:cNvPr id="105" name="Google Shape;105;p13"/>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5" name="Picture 4">
            <a:extLst>
              <a:ext uri="{FF2B5EF4-FFF2-40B4-BE49-F238E27FC236}">
                <a16:creationId xmlns:a16="http://schemas.microsoft.com/office/drawing/2014/main" id="{C3C67731-B92C-7C0D-F7DE-56D620BB1BB9}"/>
              </a:ext>
            </a:extLst>
          </p:cNvPr>
          <p:cNvPicPr>
            <a:picLocks noChangeAspect="1"/>
          </p:cNvPicPr>
          <p:nvPr/>
        </p:nvPicPr>
        <p:blipFill>
          <a:blip r:embed="rId3"/>
          <a:stretch>
            <a:fillRect/>
          </a:stretch>
        </p:blipFill>
        <p:spPr>
          <a:xfrm>
            <a:off x="8415339" y="20846"/>
            <a:ext cx="7543800" cy="10287000"/>
          </a:xfrm>
          <a:prstGeom prst="rect">
            <a:avLst/>
          </a:prstGeom>
        </p:spPr>
      </p:pic>
      <p:pic>
        <p:nvPicPr>
          <p:cNvPr id="6" name="Picture 5">
            <a:extLst>
              <a:ext uri="{FF2B5EF4-FFF2-40B4-BE49-F238E27FC236}">
                <a16:creationId xmlns:a16="http://schemas.microsoft.com/office/drawing/2014/main" id="{8A3B0E18-3C67-AEAF-225E-116DB153B204}"/>
              </a:ext>
            </a:extLst>
          </p:cNvPr>
          <p:cNvPicPr>
            <a:picLocks noChangeAspect="1"/>
          </p:cNvPicPr>
          <p:nvPr/>
        </p:nvPicPr>
        <p:blipFill>
          <a:blip r:embed="rId4"/>
          <a:stretch>
            <a:fillRect/>
          </a:stretch>
        </p:blipFill>
        <p:spPr>
          <a:xfrm>
            <a:off x="16130563" y="-57149"/>
            <a:ext cx="2348464" cy="26434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D016831B-833B-E7D2-6086-947EA2846831}"/>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E623A962-CC86-C8EE-0386-D4DDC1E984B7}"/>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0C09C578-E70E-30BB-2596-47AC4F4CE9BD}"/>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2</a:t>
            </a:r>
            <a:endParaRPr lang="en-US" dirty="0"/>
          </a:p>
        </p:txBody>
      </p:sp>
      <p:sp>
        <p:nvSpPr>
          <p:cNvPr id="105" name="Google Shape;105;p13">
            <a:extLst>
              <a:ext uri="{FF2B5EF4-FFF2-40B4-BE49-F238E27FC236}">
                <a16:creationId xmlns:a16="http://schemas.microsoft.com/office/drawing/2014/main" id="{991A8DC7-DE5C-DD6E-9E87-49A774F50BB3}"/>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33A0701A-64C6-611E-6D81-1223FD50FB35}"/>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1471C8CF-066D-40E6-E1FC-76AEDF794580}"/>
              </a:ext>
            </a:extLst>
          </p:cNvPr>
          <p:cNvPicPr>
            <a:picLocks noChangeAspect="1"/>
          </p:cNvPicPr>
          <p:nvPr/>
        </p:nvPicPr>
        <p:blipFill>
          <a:blip r:embed="rId3"/>
          <a:stretch>
            <a:fillRect/>
          </a:stretch>
        </p:blipFill>
        <p:spPr>
          <a:xfrm>
            <a:off x="8112587" y="0"/>
            <a:ext cx="7903185" cy="10287000"/>
          </a:xfrm>
          <a:prstGeom prst="rect">
            <a:avLst/>
          </a:prstGeom>
        </p:spPr>
      </p:pic>
      <p:pic>
        <p:nvPicPr>
          <p:cNvPr id="5" name="Picture 4">
            <a:extLst>
              <a:ext uri="{FF2B5EF4-FFF2-40B4-BE49-F238E27FC236}">
                <a16:creationId xmlns:a16="http://schemas.microsoft.com/office/drawing/2014/main" id="{10B1ED62-39BA-EF15-D873-51F3A74842E1}"/>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541580909"/>
      </p:ext>
    </p:extLst>
  </p:cSld>
  <p:clrMapOvr>
    <a:masterClrMapping/>
  </p:clrMapOvr>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1733</TotalTime>
  <Words>675</Words>
  <Application>Microsoft Office PowerPoint</Application>
  <PresentationFormat>Custom</PresentationFormat>
  <Paragraphs>96</Paragraphs>
  <Slides>19</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Microsoft YaHei</vt:lpstr>
      <vt:lpstr>Archivo Black</vt:lpstr>
      <vt:lpstr>Montserrat Light Bold</vt:lpstr>
      <vt:lpstr>Wingdings</vt:lpstr>
      <vt:lpstr>Rubik Mono</vt:lpstr>
      <vt:lpstr>Noto Sans</vt:lpstr>
      <vt:lpstr>Comic Sans MS</vt:lpstr>
      <vt:lpstr>Arial</vt:lpstr>
      <vt:lpstr>Cyber-Futuristic AI Technology Thesis Defense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WIKI PAGE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jayanath singavarapu</dc:creator>
  <cp:lastModifiedBy>jayanath singavarapu</cp:lastModifiedBy>
  <cp:revision>9</cp:revision>
  <dcterms:modified xsi:type="dcterms:W3CDTF">2025-02-10T03:23:45Z</dcterms:modified>
</cp:coreProperties>
</file>